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257" r:id="rId3"/>
    <p:sldId id="303" r:id="rId4"/>
    <p:sldId id="273" r:id="rId5"/>
    <p:sldId id="274" r:id="rId6"/>
    <p:sldId id="330" r:id="rId7"/>
    <p:sldId id="304" r:id="rId8"/>
    <p:sldId id="275" r:id="rId9"/>
    <p:sldId id="276" r:id="rId10"/>
    <p:sldId id="333" r:id="rId11"/>
    <p:sldId id="277" r:id="rId12"/>
    <p:sldId id="326" r:id="rId13"/>
    <p:sldId id="331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305" r:id="rId23"/>
    <p:sldId id="306" r:id="rId24"/>
    <p:sldId id="307" r:id="rId25"/>
    <p:sldId id="308" r:id="rId26"/>
    <p:sldId id="309" r:id="rId27"/>
    <p:sldId id="332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9" r:id="rId37"/>
    <p:sldId id="327" r:id="rId38"/>
    <p:sldId id="324" r:id="rId39"/>
    <p:sldId id="320" r:id="rId40"/>
    <p:sldId id="323" r:id="rId41"/>
    <p:sldId id="325" r:id="rId42"/>
    <p:sldId id="329" r:id="rId43"/>
    <p:sldId id="334" r:id="rId44"/>
    <p:sldId id="286" r:id="rId45"/>
    <p:sldId id="287" r:id="rId4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3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Gr&#225;fico%20en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style val="42"/>
  <c:chart>
    <c:title>
      <c:tx>
        <c:rich>
          <a:bodyPr/>
          <a:lstStyle/>
          <a:p>
            <a:pPr>
              <a:defRPr/>
            </a:pPr>
            <a:r>
              <a:rPr lang="es-ES"/>
              <a:t>Componentes del Gasto Energético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showVal val="1"/>
            <c:showLeaderLines val="1"/>
          </c:dLbls>
          <c:cat>
            <c:strRef>
              <c:f>'[Gráfico en Microsoft Office PowerPoint]Hoja1'!$A$2:$A$5</c:f>
              <c:strCache>
                <c:ptCount val="4"/>
                <c:pt idx="0">
                  <c:v>Tasa Metabólica Basal</c:v>
                </c:pt>
                <c:pt idx="1">
                  <c:v>Actividad Física Voluntaria</c:v>
                </c:pt>
                <c:pt idx="2">
                  <c:v>Efecto Termógeno de los alimentos</c:v>
                </c:pt>
                <c:pt idx="3">
                  <c:v>Otra actividad no física</c:v>
                </c:pt>
              </c:strCache>
            </c:strRef>
          </c:cat>
          <c:val>
            <c:numRef>
              <c:f>'[Gráfico en Microsoft Office PowerPoint]Hoja1'!$B$2:$B$5</c:f>
              <c:numCache>
                <c:formatCode>0%</c:formatCode>
                <c:ptCount val="4"/>
                <c:pt idx="0">
                  <c:v>0.60000000000000042</c:v>
                </c:pt>
                <c:pt idx="1">
                  <c:v>0.25</c:v>
                </c:pt>
                <c:pt idx="2">
                  <c:v>8.0000000000000057E-2</c:v>
                </c:pt>
                <c:pt idx="3">
                  <c:v>7.0000000000000034E-2</c:v>
                </c:pt>
              </c:numCache>
            </c:numRef>
          </c:val>
        </c:ser>
        <c:ser>
          <c:idx val="1"/>
          <c:order val="1"/>
          <c:tx>
            <c:strRef>
              <c:f>'[Gráfico en Microsoft Office PowerPoint]Hoja1'!$A$2:$A$5</c:f>
              <c:strCache>
                <c:ptCount val="1"/>
                <c:pt idx="0">
                  <c:v>Tasa Metabólica Basal Actividad Física Voluntaria Efecto Termógeno de los alimentos Otra actividad no física</c:v>
                </c:pt>
              </c:strCache>
            </c:strRef>
          </c:tx>
          <c:cat>
            <c:strRef>
              <c:f>'[Gráfico en Microsoft Office PowerPoint]Hoja1'!$A$2:$A$5</c:f>
              <c:strCache>
                <c:ptCount val="4"/>
                <c:pt idx="0">
                  <c:v>Tasa Metabólica Basal</c:v>
                </c:pt>
                <c:pt idx="1">
                  <c:v>Actividad Física Voluntaria</c:v>
                </c:pt>
                <c:pt idx="2">
                  <c:v>Efecto Termógeno de los alimentos</c:v>
                </c:pt>
                <c:pt idx="3">
                  <c:v>Otra actividad no física</c:v>
                </c:pt>
              </c:strCache>
            </c:strRef>
          </c:cat>
          <c:val>
            <c:numRef>
              <c:f>'[Gráfico en Microsoft Office PowerPoint]Hoja1'!$B$2:$B$5</c:f>
              <c:numCache>
                <c:formatCode>0%</c:formatCode>
                <c:ptCount val="4"/>
                <c:pt idx="0">
                  <c:v>0.60000000000000042</c:v>
                </c:pt>
                <c:pt idx="1">
                  <c:v>0.25</c:v>
                </c:pt>
                <c:pt idx="2">
                  <c:v>8.0000000000000057E-2</c:v>
                </c:pt>
                <c:pt idx="3">
                  <c:v>7.0000000000000034E-2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90540001371256"/>
          <c:y val="0.24978390575996332"/>
          <c:w val="0.24916093663424244"/>
          <c:h val="0.57967242008611952"/>
        </c:manualLayout>
      </c:layout>
    </c:legend>
    <c:plotVisOnly val="1"/>
  </c:chart>
  <c:txPr>
    <a:bodyPr/>
    <a:lstStyle/>
    <a:p>
      <a:pPr>
        <a:defRPr sz="1800"/>
      </a:pPr>
      <a:endParaRPr lang="es-E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0.88978</cdr:x>
      <cdr:y>0.61122</cdr:y>
    </cdr:from>
    <cdr:to>
      <cdr:x>0.9567</cdr:x>
      <cdr:y>0.6672</cdr:y>
    </cdr:to>
    <cdr:sp macro="" textlink="">
      <cdr:nvSpPr>
        <cdr:cNvPr id="2" name="5 CuadroTexto"/>
        <cdr:cNvSpPr txBox="1"/>
      </cdr:nvSpPr>
      <cdr:spPr>
        <a:xfrm xmlns:a="http://schemas.openxmlformats.org/drawingml/2006/main">
          <a:off x="8424936" y="4032448"/>
          <a:ext cx="63361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E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9pPr>
        </a:lstStyle>
        <a:p xmlns:a="http://schemas.openxmlformats.org/drawingml/2006/main">
          <a:r>
            <a:rPr lang="es-GT" dirty="0" smtClean="0">
              <a:solidFill>
                <a:sysClr val="window" lastClr="FFFFFF"/>
              </a:solidFill>
            </a:rPr>
            <a:t>8 %</a:t>
          </a:r>
          <a:endParaRPr lang="es-ES" dirty="0">
            <a:solidFill>
              <a:sysClr val="window" lastClr="FFFFFF"/>
            </a:solidFill>
          </a:endParaRPr>
        </a:p>
      </cdr:txBody>
    </cdr:sp>
  </cdr:relSizeAnchor>
  <cdr:relSizeAnchor xmlns:cdr="http://schemas.openxmlformats.org/drawingml/2006/chartDrawing">
    <cdr:from>
      <cdr:x>0.89739</cdr:x>
      <cdr:y>0.76403</cdr:y>
    </cdr:from>
    <cdr:to>
      <cdr:x>0.9643</cdr:x>
      <cdr:y>0.82001</cdr:y>
    </cdr:to>
    <cdr:sp macro="" textlink="">
      <cdr:nvSpPr>
        <cdr:cNvPr id="3" name="5 CuadroTexto"/>
        <cdr:cNvSpPr txBox="1"/>
      </cdr:nvSpPr>
      <cdr:spPr>
        <a:xfrm xmlns:a="http://schemas.openxmlformats.org/drawingml/2006/main">
          <a:off x="8496944" y="5040560"/>
          <a:ext cx="633617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E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rbel"/>
            </a:defRPr>
          </a:lvl9pPr>
        </a:lstStyle>
        <a:p xmlns:a="http://schemas.openxmlformats.org/drawingml/2006/main">
          <a:r>
            <a:rPr lang="es-GT" dirty="0" smtClean="0">
              <a:solidFill>
                <a:sysClr val="window" lastClr="FFFFFF"/>
              </a:solidFill>
            </a:rPr>
            <a:t>7 %</a:t>
          </a:r>
          <a:endParaRPr lang="es-ES" dirty="0">
            <a:solidFill>
              <a:sysClr val="window" lastClr="FFFFFF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EB975-1779-4661-B040-AD81F1B3D2E1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D2F4A-846C-4244-9AA2-04E8FBDCC44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D2F4A-846C-4244-9AA2-04E8FBDCC443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Shape 14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13" name="Shape 14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Shape 14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18" name="Shape 14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Shape 14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30" name="Shape 14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" name="Shape 14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35" name="Shape 143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Shape 14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40" name="Shape 14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" name="Shape 14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67" name="Shape 14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Shape 14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73" name="Shape 14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Shape 13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72" name="Shape 13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Shape 13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77" name="Shape 13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Shape 13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82" name="Shape 13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Shape 13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87" name="Shape 13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Shape 1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92" name="Shape 13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Shape 13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97" name="Shape 13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Shape 14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02" name="Shape 14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Shape 14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07" name="Shape 14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A6F6CA6-F5F2-4B86-96C9-6EDDBB5D038C}" type="datetimeFigureOut">
              <a:rPr lang="es-ES" smtClean="0"/>
              <a:pPr/>
              <a:t>23/04/2014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034F1EB-C170-42F8-AC56-1846ADFC972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Termorregulaci&#243;n,%20Dr.%20Johnnathan%20Molina%20FISIOLOG&#205;A\simspsons%20ventilador%20calor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Termorregulaci&#243;n,%20Dr.%20Johnnathan%20Molina%20FISIOLOG&#205;A\chevy%20anuncio%20perrito.wmv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3933056"/>
            <a:ext cx="8077200" cy="937248"/>
          </a:xfrm>
        </p:spPr>
        <p:txBody>
          <a:bodyPr>
            <a:normAutofit/>
          </a:bodyPr>
          <a:lstStyle/>
          <a:p>
            <a:pPr algn="r"/>
            <a:r>
              <a:rPr lang="es-GT" sz="2800" i="1" dirty="0" smtClean="0"/>
              <a:t>Regulación de la temperatura corporal y fiebre</a:t>
            </a:r>
            <a:endParaRPr lang="es-ES" sz="2800" i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5085184"/>
            <a:ext cx="8077200" cy="1499616"/>
          </a:xfrm>
        </p:spPr>
        <p:txBody>
          <a:bodyPr/>
          <a:lstStyle/>
          <a:p>
            <a:pPr algn="r"/>
            <a:r>
              <a:rPr lang="es-GT" i="1" dirty="0" smtClean="0"/>
              <a:t>Dr. Johnnathan Emanuel Molina</a:t>
            </a:r>
          </a:p>
          <a:p>
            <a:pPr algn="r"/>
            <a:r>
              <a:rPr lang="es-GT" i="1" dirty="0" smtClean="0"/>
              <a:t>Fisiología Médica</a:t>
            </a:r>
          </a:p>
          <a:p>
            <a:pPr algn="r"/>
            <a:r>
              <a:rPr lang="es-GT" i="1" dirty="0" smtClean="0"/>
              <a:t>Universidad de San Carlos de Guatemala</a:t>
            </a:r>
          </a:p>
        </p:txBody>
      </p:sp>
      <p:pic>
        <p:nvPicPr>
          <p:cNvPr id="47110" name="Picture 6" descr="http://upload.wikimedia.org/wikipedia/commons/c/ce/EscudoUs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32248" cy="2232248"/>
          </a:xfrm>
          <a:prstGeom prst="rect">
            <a:avLst/>
          </a:prstGeom>
          <a:noFill/>
        </p:spPr>
      </p:pic>
      <p:pic>
        <p:nvPicPr>
          <p:cNvPr id="35842" name="Picture 2" descr="http://www.proximosestrenos.com.ar/wp-content/uploads/2009/07/era-de-hielo-3-400x2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5048" y="1340768"/>
            <a:ext cx="3420768" cy="2531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imspsons ventilador calor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6779096" cy="1252728"/>
          </a:xfrm>
        </p:spPr>
        <p:txBody>
          <a:bodyPr>
            <a:normAutofit/>
          </a:bodyPr>
          <a:lstStyle/>
          <a:p>
            <a:r>
              <a:rPr lang="es-GT" sz="2800" dirty="0" smtClean="0"/>
              <a:t>Regulación de la producción de sudor, SNA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291264" cy="4625609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Zona </a:t>
            </a:r>
            <a:r>
              <a:rPr lang="es-GT" sz="1600" dirty="0" err="1" smtClean="0"/>
              <a:t>Preóptica</a:t>
            </a:r>
            <a:r>
              <a:rPr lang="es-GT" sz="1600" dirty="0" smtClean="0"/>
              <a:t> hipotalámica anterior--- </a:t>
            </a:r>
            <a:r>
              <a:rPr lang="es-GT" sz="1600" dirty="0" smtClean="0"/>
              <a:t>sudor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Glándulas sudoríparas están inervadas por fibras colinérgicas del SNS</a:t>
            </a:r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r>
              <a:rPr lang="es-GT" sz="1600" i="1" u="sng" dirty="0" smtClean="0"/>
              <a:t>Mecanismo de secreción del sudor</a:t>
            </a:r>
          </a:p>
          <a:p>
            <a:pPr algn="just">
              <a:buNone/>
            </a:pPr>
            <a:r>
              <a:rPr lang="es-GT" sz="1600" dirty="0" smtClean="0"/>
              <a:t>-Porción Arroyada(secretora) y conducto</a:t>
            </a:r>
          </a:p>
          <a:p>
            <a:pPr algn="just">
              <a:buNone/>
            </a:pPr>
            <a:r>
              <a:rPr lang="es-GT" sz="1600" dirty="0" smtClean="0"/>
              <a:t>-Secreción precursora/primaria (filtrado sin proteínas, como el plasma)</a:t>
            </a:r>
          </a:p>
          <a:p>
            <a:pPr algn="just">
              <a:buNone/>
            </a:pPr>
            <a:r>
              <a:rPr lang="es-GT" sz="1600" dirty="0" smtClean="0"/>
              <a:t>-SNS</a:t>
            </a:r>
          </a:p>
          <a:p>
            <a:pPr algn="just">
              <a:buNone/>
            </a:pPr>
            <a:r>
              <a:rPr lang="es-GT" sz="1600" dirty="0" smtClean="0"/>
              <a:t>-Secreción precursora con Na+ 142mEq/L y Cl-104mEq/L</a:t>
            </a:r>
          </a:p>
          <a:p>
            <a:pPr algn="just">
              <a:buNone/>
            </a:pPr>
            <a:r>
              <a:rPr lang="es-GT" sz="1600" dirty="0" smtClean="0"/>
              <a:t>-Con forme fluye por el conducto hay absorción de e- produciendo Na+ y Cl- en: 5mEq/L </a:t>
            </a:r>
          </a:p>
          <a:p>
            <a:pPr algn="just">
              <a:buNone/>
            </a:pPr>
            <a:r>
              <a:rPr lang="es-GT" sz="1600" dirty="0" smtClean="0"/>
              <a:t>-Luego, la presión osmótica se reduce por lo que el agua también se reabsorbe y se concentra todo</a:t>
            </a:r>
          </a:p>
          <a:p>
            <a:pPr algn="just">
              <a:buNone/>
            </a:pPr>
            <a:r>
              <a:rPr lang="es-GT" sz="1600" dirty="0" smtClean="0"/>
              <a:t>-No aclimatación(etapa de sudoración rápida): Na Cl  50-60mEq/L, mucho sudor(SNS), Urea se duplica, Ácido láctico cuádruple y K+ 1.2 veces </a:t>
            </a:r>
          </a:p>
          <a:p>
            <a:pPr algn="just">
              <a:buNone/>
            </a:pPr>
            <a:endParaRPr lang="es-GT" sz="1600" i="1" u="sng" dirty="0" smtClean="0"/>
          </a:p>
          <a:p>
            <a:pPr algn="just">
              <a:buNone/>
            </a:pPr>
            <a:r>
              <a:rPr lang="es-GT" sz="1600" i="1" u="sng" dirty="0" smtClean="0"/>
              <a:t>Mecanismo de Aclimatación:</a:t>
            </a:r>
          </a:p>
          <a:p>
            <a:pPr algn="just">
              <a:buNone/>
            </a:pPr>
            <a:r>
              <a:rPr lang="es-GT" sz="1600" dirty="0" smtClean="0"/>
              <a:t>- La pérdida de e- se reduce considerablemente, Aldosterona(corteza suprarrenal) que reduce e- del LEC; No aclimatada pierde 15-30g Sal/día, Aclimatada (4-6 semanas) 3-5g/día</a:t>
            </a:r>
          </a:p>
          <a:p>
            <a:pPr algn="just">
              <a:buNone/>
            </a:pPr>
            <a:r>
              <a:rPr lang="es-GT" sz="1600" dirty="0" smtClean="0"/>
              <a:t>-mayor capacidad de sudoración,  No Aclimatado(máximo 1 L/h sudor); Aclimatado 1-6 semanas de calor (2-3L/h)</a:t>
            </a:r>
          </a:p>
          <a:p>
            <a:pPr algn="just">
              <a:buNone/>
            </a:pPr>
            <a:r>
              <a:rPr lang="es-GT" sz="1600" dirty="0" smtClean="0"/>
              <a:t>-Evaporación del sudor elimina hasta 10 veces más el calor de la tasa normal de producción de calor.</a:t>
            </a:r>
          </a:p>
          <a:p>
            <a:pPr algn="just">
              <a:buNone/>
            </a:pPr>
            <a:endParaRPr lang="es-ES" sz="1600" dirty="0" smtClean="0"/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JADEO (Asociado al centro </a:t>
            </a:r>
            <a:r>
              <a:rPr lang="es-GT" sz="1600" dirty="0" err="1" smtClean="0"/>
              <a:t>neuomotáxico</a:t>
            </a:r>
            <a:r>
              <a:rPr lang="es-GT" sz="1600" dirty="0" smtClean="0"/>
              <a:t>)</a:t>
            </a:r>
          </a:p>
        </p:txBody>
      </p:sp>
      <p:pic>
        <p:nvPicPr>
          <p:cNvPr id="4" name="Picture 2" descr="http://blogs.hoy.es/salud-para-todos/files/2013/06/cal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1"/>
            <a:ext cx="1835696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Shape 1298"/>
          <p:cNvPicPr preferRelativeResize="0"/>
          <p:nvPr/>
        </p:nvPicPr>
        <p:blipFill rotWithShape="1">
          <a:blip r:embed="rId2" cstate="print"/>
          <a:srcRect/>
          <a:stretch/>
        </p:blipFill>
        <p:spPr>
          <a:xfrm>
            <a:off x="0" y="0"/>
            <a:ext cx="9144000" cy="666936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GT" dirty="0" smtClean="0">
                <a:latin typeface="Monotype Corsiva" pitchFamily="66" charset="0"/>
              </a:rPr>
              <a:t>Dos conocidos se encuentran en la calle:</a:t>
            </a:r>
            <a:endParaRPr lang="es-ES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s-ES" dirty="0" smtClean="0">
                <a:latin typeface="Monotype Corsiva" pitchFamily="66" charset="0"/>
              </a:rPr>
              <a:t>- </a:t>
            </a:r>
            <a:r>
              <a:rPr lang="es-ES" dirty="0" smtClean="0">
                <a:latin typeface="Monotype Corsiva" pitchFamily="66" charset="0"/>
              </a:rPr>
              <a:t>¡Hola! Tanto tiempo...¿Cómo estás? </a:t>
            </a:r>
            <a:br>
              <a:rPr lang="es-ES" dirty="0" smtClean="0">
                <a:latin typeface="Monotype Corsiva" pitchFamily="66" charset="0"/>
              </a:rPr>
            </a:br>
            <a:r>
              <a:rPr lang="es-ES" dirty="0" smtClean="0">
                <a:latin typeface="Monotype Corsiva" pitchFamily="66" charset="0"/>
              </a:rPr>
              <a:t>- Muy bien, muy bien, ¿y tú? ¿Qué planes tienes para las vacaciones? </a:t>
            </a:r>
            <a:br>
              <a:rPr lang="es-ES" dirty="0" smtClean="0">
                <a:latin typeface="Monotype Corsiva" pitchFamily="66" charset="0"/>
              </a:rPr>
            </a:br>
            <a:r>
              <a:rPr lang="es-ES" dirty="0" smtClean="0">
                <a:latin typeface="Monotype Corsiva" pitchFamily="66" charset="0"/>
              </a:rPr>
              <a:t>- Tengo ganas de ir a disfrutar el verano de Madrid, como el año pasado. </a:t>
            </a:r>
            <a:br>
              <a:rPr lang="es-ES" dirty="0" smtClean="0">
                <a:latin typeface="Monotype Corsiva" pitchFamily="66" charset="0"/>
              </a:rPr>
            </a:br>
            <a:r>
              <a:rPr lang="es-ES" dirty="0" smtClean="0">
                <a:latin typeface="Monotype Corsiva" pitchFamily="66" charset="0"/>
              </a:rPr>
              <a:t>- ¿Has ido a Madrid el verano pasado? </a:t>
            </a:r>
            <a:br>
              <a:rPr lang="es-ES" dirty="0" smtClean="0">
                <a:latin typeface="Monotype Corsiva" pitchFamily="66" charset="0"/>
              </a:rPr>
            </a:br>
            <a:r>
              <a:rPr lang="es-ES" dirty="0" smtClean="0">
                <a:latin typeface="Monotype Corsiva" pitchFamily="66" charset="0"/>
              </a:rPr>
              <a:t>- No, pero también tenía ganas de ir.</a:t>
            </a:r>
            <a:endParaRPr lang="es-ES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Regulación de la Temperatura Corporal: </a:t>
            </a:r>
            <a:r>
              <a:rPr lang="es-GT" sz="2800" u="sng" dirty="0" smtClean="0"/>
              <a:t>Hipotálamo</a:t>
            </a:r>
            <a:endParaRPr lang="es-ES" sz="2800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075240" cy="4625609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 T° se regula casi exclusivamente por </a:t>
            </a:r>
            <a:r>
              <a:rPr lang="es-GT" sz="1600" i="1" dirty="0" err="1" smtClean="0"/>
              <a:t>feedback</a:t>
            </a:r>
            <a:r>
              <a:rPr lang="es-GT" sz="1600" dirty="0" smtClean="0"/>
              <a:t> a través de </a:t>
            </a:r>
            <a:r>
              <a:rPr lang="es-GT" sz="1600" i="1" dirty="0" smtClean="0"/>
              <a:t>centros termorreguladores hipotalámicos que requieren de </a:t>
            </a:r>
            <a:r>
              <a:rPr lang="es-GT" sz="1600" i="1" u="sng" dirty="0" smtClean="0"/>
              <a:t>receptores de temperatura</a:t>
            </a:r>
            <a:r>
              <a:rPr lang="es-GT" sz="1600" i="1" dirty="0" smtClean="0"/>
              <a:t> para detectar el valor de ésta.</a:t>
            </a:r>
          </a:p>
          <a:p>
            <a:pPr algn="just">
              <a:buFont typeface="Wingdings" pitchFamily="2" charset="2"/>
              <a:buChar char="v"/>
            </a:pPr>
            <a:endParaRPr lang="es-GT" sz="1600" dirty="0" smtClean="0"/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Zona </a:t>
            </a:r>
            <a:r>
              <a:rPr lang="es-GT" sz="1600" dirty="0" err="1" smtClean="0"/>
              <a:t>preóptica</a:t>
            </a:r>
            <a:r>
              <a:rPr lang="es-GT" sz="1600" dirty="0" smtClean="0"/>
              <a:t> anterior contiene multitud de neuronas sensibles al calor y 1/3 de neuronas sensibles al frío. Al calentar esta zona, la piel suda con vasodilatación periférica (para liberar calor y bajar a lo normal la T°) y disminuye la producción </a:t>
            </a:r>
            <a:r>
              <a:rPr lang="es-GT" sz="1600" i="1" u="sng" dirty="0" smtClean="0"/>
              <a:t>en exceso</a:t>
            </a:r>
            <a:r>
              <a:rPr lang="es-GT" sz="1600" dirty="0" smtClean="0"/>
              <a:t> de calor corporal.</a:t>
            </a:r>
          </a:p>
          <a:p>
            <a:pPr algn="just">
              <a:buFont typeface="Wingdings" pitchFamily="2" charset="2"/>
              <a:buChar char="v"/>
            </a:pPr>
            <a:endParaRPr lang="es-GT" sz="1600" dirty="0" smtClean="0"/>
          </a:p>
          <a:p>
            <a:pPr algn="just">
              <a:buFont typeface="Wingdings" pitchFamily="2" charset="2"/>
              <a:buChar char="v"/>
            </a:pPr>
            <a:r>
              <a:rPr lang="es-GT" sz="1600" u="sng" dirty="0" smtClean="0"/>
              <a:t>Detección de temperatura periférica y tejidos profundos</a:t>
            </a:r>
          </a:p>
          <a:p>
            <a:pPr algn="just">
              <a:buFont typeface="Wingdings" pitchFamily="2" charset="2"/>
              <a:buChar char="v"/>
            </a:pP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-Vías </a:t>
            </a:r>
            <a:r>
              <a:rPr lang="es-GT" sz="1600" dirty="0" smtClean="0"/>
              <a:t>que transmiten </a:t>
            </a:r>
            <a:r>
              <a:rPr lang="es-GT" sz="1600" dirty="0" smtClean="0"/>
              <a:t>la T° </a:t>
            </a:r>
            <a:r>
              <a:rPr lang="es-GT" sz="1600" dirty="0" smtClean="0"/>
              <a:t>detectada en la </a:t>
            </a:r>
            <a:r>
              <a:rPr lang="es-GT" sz="1600" dirty="0" smtClean="0"/>
              <a:t>piel? </a:t>
            </a:r>
            <a:r>
              <a:rPr lang="es-GT" sz="1600" i="1" dirty="0" smtClean="0"/>
              <a:t>(temperatura periférica –frío  detecta </a:t>
            </a:r>
            <a:r>
              <a:rPr lang="es-GT" sz="1600" i="1" dirty="0" err="1" smtClean="0"/>
              <a:t>pralte</a:t>
            </a:r>
            <a:r>
              <a:rPr lang="es-GT" sz="1600" i="1" dirty="0" smtClean="0"/>
              <a:t>.-)</a:t>
            </a:r>
          </a:p>
          <a:p>
            <a:pPr algn="just">
              <a:buNone/>
            </a:pPr>
            <a:r>
              <a:rPr lang="es-GT" sz="1600" dirty="0" smtClean="0"/>
              <a:t>-10 veces más receptores para el frío que para el calor</a:t>
            </a:r>
            <a:endParaRPr lang="es-GT" sz="1600" dirty="0" smtClean="0"/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Cuando se enfría la piel, existen reflejos para aumentar la temperatura corporal:</a:t>
            </a:r>
          </a:p>
          <a:p>
            <a:pPr algn="just">
              <a:buNone/>
            </a:pPr>
            <a:r>
              <a:rPr lang="es-GT" sz="1600" dirty="0" smtClean="0"/>
              <a:t>1.-Escalofrío, aumenta la tasa de producción de calor</a:t>
            </a:r>
          </a:p>
          <a:p>
            <a:pPr algn="just">
              <a:buNone/>
            </a:pPr>
            <a:r>
              <a:rPr lang="es-GT" sz="1600" dirty="0" smtClean="0"/>
              <a:t>2.-Inhibe la sudoración (aumenta la pérdida de calor)</a:t>
            </a:r>
          </a:p>
          <a:p>
            <a:pPr algn="just">
              <a:buNone/>
            </a:pPr>
            <a:r>
              <a:rPr lang="es-GT" sz="1600" dirty="0" smtClean="0"/>
              <a:t>3.-Vasoconstricción  periférica(disminuye la pérdida de calor por la piel)</a:t>
            </a:r>
          </a:p>
          <a:p>
            <a:pPr algn="just">
              <a:buNone/>
            </a:pPr>
            <a:endParaRPr lang="es-GT" sz="1600" dirty="0" smtClean="0"/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Termoreceptores</a:t>
            </a:r>
            <a:r>
              <a:rPr lang="es-GT" sz="1600" dirty="0" smtClean="0"/>
              <a:t> </a:t>
            </a:r>
            <a:r>
              <a:rPr lang="es-GT" sz="1600" u="sng" dirty="0" smtClean="0"/>
              <a:t>Profundos</a:t>
            </a:r>
            <a:r>
              <a:rPr lang="es-GT" sz="1600" dirty="0" smtClean="0"/>
              <a:t>: Médula espinal, vísceras abdominales y en las grandes venas torácicas y abdominales superiores.   -También detectan de preferencia el frío-</a:t>
            </a:r>
            <a:endParaRPr lang="es-ES" sz="1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Regiones Hipotalámicas Termorreguladoras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 zona que estimulan los receptores periféricos en el hipotálamo es la </a:t>
            </a:r>
            <a:r>
              <a:rPr lang="es-GT" sz="1600" i="1" u="sng" dirty="0" smtClean="0"/>
              <a:t>región hipotalámica posterior</a:t>
            </a:r>
            <a:r>
              <a:rPr lang="es-GT" sz="1600" b="1" dirty="0" smtClean="0"/>
              <a:t>. </a:t>
            </a:r>
            <a:r>
              <a:rPr lang="es-GT" sz="1600" u="sng" dirty="0" smtClean="0"/>
              <a:t>(lugar de integración de todas las temperaturas detectadas)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Los receptores que se encuentran en la región hipotalámica anterior y </a:t>
            </a:r>
            <a:r>
              <a:rPr lang="es-GT" sz="1600" dirty="0" err="1" smtClean="0"/>
              <a:t>preóptica</a:t>
            </a:r>
            <a:r>
              <a:rPr lang="es-GT" sz="1600" dirty="0" smtClean="0"/>
              <a:t> también se dirigen al mismo lugar.</a:t>
            </a:r>
          </a:p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RESPUESTA DEL HIPOTÁLAMO PARA LA TERMORREGULACIÓN…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Mecanismos para reducir la temperatura: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smtClean="0"/>
              <a:t>Vasodilatación periférica: </a:t>
            </a:r>
            <a:r>
              <a:rPr lang="es-GT" sz="1600" dirty="0" smtClean="0"/>
              <a:t>Inhibición de centros hipotalámicos posteriores simpáticos (</a:t>
            </a:r>
            <a:r>
              <a:rPr lang="es-GT" sz="1600" dirty="0" smtClean="0">
                <a:latin typeface="Calibri"/>
              </a:rPr>
              <a:t>↑</a:t>
            </a:r>
            <a:r>
              <a:rPr lang="es-GT" sz="1600" dirty="0" smtClean="0"/>
              <a:t>8  veces la transferencia de calor)</a:t>
            </a:r>
            <a:endParaRPr lang="es-GT" sz="1600" i="1" dirty="0" smtClean="0"/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smtClean="0"/>
              <a:t>Sudoración: </a:t>
            </a:r>
            <a:r>
              <a:rPr lang="es-GT" sz="1600" dirty="0" smtClean="0"/>
              <a:t>punto crítico de 37°C. Cada </a:t>
            </a:r>
            <a:r>
              <a:rPr lang="es-GT" sz="1600" dirty="0" smtClean="0">
                <a:latin typeface="Calibri"/>
              </a:rPr>
              <a:t>↑ </a:t>
            </a:r>
            <a:r>
              <a:rPr lang="es-GT" sz="1600" dirty="0" smtClean="0"/>
              <a:t>1°C produce sudoración para eliminar 10 veces la tasa basal de producción de calor.	</a:t>
            </a:r>
            <a:endParaRPr lang="es-GT" sz="1600" i="1" dirty="0" smtClean="0"/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smtClean="0"/>
              <a:t>Disminución de producción de calor: </a:t>
            </a:r>
            <a:r>
              <a:rPr lang="es-GT" sz="1600" dirty="0" smtClean="0"/>
              <a:t>Inhibe tiritona y termogénesis química.</a:t>
            </a:r>
          </a:p>
          <a:p>
            <a:pPr marL="461772" indent="-342900" algn="just"/>
            <a:endParaRPr lang="es-GT" sz="1600" i="1" dirty="0"/>
          </a:p>
          <a:p>
            <a:pPr marL="461772" indent="-342900" algn="just"/>
            <a:r>
              <a:rPr lang="es-GT" sz="1600" dirty="0" smtClean="0"/>
              <a:t>Mecanismos para aumentar la temperatura: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smtClean="0"/>
              <a:t>Vasoconstricción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err="1" smtClean="0"/>
              <a:t>Piloerección</a:t>
            </a:r>
            <a:r>
              <a:rPr lang="es-GT" sz="1600" i="1" dirty="0" smtClean="0"/>
              <a:t>: </a:t>
            </a:r>
            <a:r>
              <a:rPr lang="es-GT" sz="1600" dirty="0" smtClean="0"/>
              <a:t> SNS estimula la contracción de los músculos erectores del pelo (retiene aire próximo a la piel para disminuir la transferencia de calor ) – No en Seres Humanos- </a:t>
            </a:r>
            <a:endParaRPr lang="es-GT" sz="1600" i="1" dirty="0" smtClean="0"/>
          </a:p>
          <a:p>
            <a:pPr marL="461772" indent="-342900" algn="just">
              <a:buFont typeface="+mj-lt"/>
              <a:buAutoNum type="arabicPeriod"/>
            </a:pPr>
            <a:r>
              <a:rPr lang="es-GT" sz="1600" i="1" dirty="0" smtClean="0"/>
              <a:t>Aumento de </a:t>
            </a:r>
            <a:r>
              <a:rPr lang="es-GT" sz="1600" i="1" dirty="0" err="1" smtClean="0"/>
              <a:t>termogenia</a:t>
            </a:r>
            <a:r>
              <a:rPr lang="es-GT" sz="1600" i="1" dirty="0" smtClean="0"/>
              <a:t>: </a:t>
            </a:r>
            <a:r>
              <a:rPr lang="es-GT" sz="1600" dirty="0" smtClean="0"/>
              <a:t>tiritona, aumento del metabolismo celular, producción de tiroxina.</a:t>
            </a:r>
          </a:p>
          <a:p>
            <a:pPr marL="461772" indent="-342900" algn="just">
              <a:buFont typeface="+mj-lt"/>
              <a:buAutoNum type="arabicPeriod"/>
            </a:pPr>
            <a:endParaRPr lang="es-GT" sz="1600" i="1" dirty="0" smtClean="0"/>
          </a:p>
          <a:p>
            <a:pPr marL="461772" indent="-342900" algn="just">
              <a:buNone/>
            </a:pPr>
            <a:endParaRPr lang="es-GT" sz="16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err="1" smtClean="0"/>
              <a:t>Termogenia</a:t>
            </a:r>
            <a:r>
              <a:rPr lang="es-GT" sz="2800" dirty="0" smtClean="0"/>
              <a:t> y Tiritona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Porción </a:t>
            </a:r>
            <a:r>
              <a:rPr lang="es-GT" sz="1600" dirty="0" err="1" smtClean="0"/>
              <a:t>dorsomedial</a:t>
            </a:r>
            <a:r>
              <a:rPr lang="es-GT" sz="1600" dirty="0" smtClean="0"/>
              <a:t> del Hipotálamo posterior – </a:t>
            </a:r>
            <a:r>
              <a:rPr lang="es-GT" sz="1600" i="1" dirty="0" smtClean="0"/>
              <a:t>Centro motor primario de la tiritona</a:t>
            </a:r>
            <a:r>
              <a:rPr lang="es-GT" sz="1600" dirty="0" smtClean="0"/>
              <a:t>-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Normalmente está inhibida por la región </a:t>
            </a:r>
            <a:r>
              <a:rPr lang="es-GT" sz="1600" dirty="0" err="1" smtClean="0"/>
              <a:t>preóptica</a:t>
            </a:r>
            <a:r>
              <a:rPr lang="es-GT" sz="1600" dirty="0" smtClean="0"/>
              <a:t> anterior(centro de calor)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Frío de la piel y médula espinal estimulan el centro de tiritona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Las señales terminan en las motoneuronas anteriores produciendo aumento del tono muscular y facilitan a las motoneuronas – señales sin ritmo fijo, no es una agitación verdadera-</a:t>
            </a:r>
          </a:p>
          <a:p>
            <a:pPr algn="just">
              <a:buFontTx/>
              <a:buChar char="-"/>
            </a:pPr>
            <a:r>
              <a:rPr lang="es-GT" sz="1600" dirty="0" smtClean="0"/>
              <a:t>Es una oscilación por retroalimentación del reflejo del estiramiento del huso muscular</a:t>
            </a:r>
          </a:p>
          <a:p>
            <a:pPr algn="just">
              <a:buFontTx/>
              <a:buChar char="-"/>
            </a:pPr>
            <a:r>
              <a:rPr lang="es-GT" sz="1600" dirty="0" smtClean="0"/>
              <a:t>Al ser máxima la tiritona, la producción de calor aumenta 4-5 veces.</a:t>
            </a:r>
          </a:p>
          <a:p>
            <a:pPr algn="just">
              <a:buFontTx/>
              <a:buChar char="-"/>
            </a:pPr>
            <a:endParaRPr lang="es-GT" sz="1600" dirty="0" smtClean="0"/>
          </a:p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err="1" smtClean="0"/>
              <a:t>Termogenia</a:t>
            </a:r>
            <a:r>
              <a:rPr lang="es-GT" sz="2800" dirty="0" smtClean="0"/>
              <a:t> Química Simpática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err="1" smtClean="0"/>
              <a:t>Termogenia</a:t>
            </a:r>
            <a:r>
              <a:rPr lang="es-GT" sz="1600" dirty="0" smtClean="0"/>
              <a:t> sin escalofríos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Se debe a la capacidad de la Adrenalina y </a:t>
            </a:r>
            <a:r>
              <a:rPr lang="es-GT" sz="1600" dirty="0" err="1" smtClean="0"/>
              <a:t>Noradrenalina</a:t>
            </a:r>
            <a:r>
              <a:rPr lang="es-GT" sz="1600" dirty="0" smtClean="0"/>
              <a:t> para desacoplar la fosforilación oxidativa…</a:t>
            </a:r>
            <a:r>
              <a:rPr lang="es-GT" sz="1600" i="1" dirty="0" smtClean="0"/>
              <a:t>el exceso de nutrientes se oxida y libera energía en forma de calor pero no sintetiza ATP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i="1" dirty="0" err="1" smtClean="0"/>
              <a:t>Termogenia</a:t>
            </a:r>
            <a:r>
              <a:rPr lang="es-GT" sz="1600" i="1" dirty="0" smtClean="0"/>
              <a:t> química </a:t>
            </a:r>
            <a:r>
              <a:rPr lang="el-GR" sz="2000" b="1" i="1" dirty="0" smtClean="0"/>
              <a:t>α</a:t>
            </a:r>
            <a:r>
              <a:rPr lang="es-GT" sz="1600" i="1" dirty="0" smtClean="0"/>
              <a:t> Cantidad de grasa parda de los tejidos   ¿porqué?</a:t>
            </a:r>
          </a:p>
          <a:p>
            <a:pPr algn="just">
              <a:buNone/>
            </a:pPr>
            <a:r>
              <a:rPr lang="es-GT" sz="1600" i="1" dirty="0" smtClean="0"/>
              <a:t>-</a:t>
            </a:r>
            <a:r>
              <a:rPr lang="es-GT" sz="1600" i="1" dirty="0" err="1" smtClean="0"/>
              <a:t>Noradrenalina</a:t>
            </a:r>
            <a:r>
              <a:rPr lang="es-GT" sz="1600" i="1" dirty="0" smtClean="0"/>
              <a:t> (SNS)… estimula a la proteína </a:t>
            </a:r>
            <a:r>
              <a:rPr lang="es-GT" sz="1600" i="1" dirty="0" err="1" smtClean="0"/>
              <a:t>desacopladora</a:t>
            </a:r>
            <a:r>
              <a:rPr lang="es-GT" sz="1600" i="1" dirty="0" smtClean="0"/>
              <a:t> mitocondrial(</a:t>
            </a:r>
            <a:r>
              <a:rPr lang="es-GT" sz="1600" i="1" dirty="0" err="1" smtClean="0"/>
              <a:t>termogenina</a:t>
            </a:r>
            <a:r>
              <a:rPr lang="es-GT" sz="1600" i="1" dirty="0" smtClean="0"/>
              <a:t>)</a:t>
            </a:r>
          </a:p>
          <a:p>
            <a:pPr algn="just">
              <a:buNone/>
            </a:pPr>
            <a:r>
              <a:rPr lang="es-GT" sz="1600" i="1" dirty="0" smtClean="0"/>
              <a:t>-</a:t>
            </a:r>
            <a:r>
              <a:rPr lang="es-GT" sz="1600" b="1" i="1" u="sng" dirty="0" smtClean="0"/>
              <a:t>Adultos</a:t>
            </a:r>
            <a:r>
              <a:rPr lang="es-GT" sz="1600" i="1" dirty="0" smtClean="0"/>
              <a:t> pocas reservas de grasa parda, no aumenta  el calor más de 15% </a:t>
            </a:r>
            <a:endParaRPr lang="es-ES" sz="1600" dirty="0"/>
          </a:p>
        </p:txBody>
      </p:sp>
      <p:pic>
        <p:nvPicPr>
          <p:cNvPr id="23554" name="Picture 2" descr="http://www.creces.cl/images/articulos/1b21d1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854498"/>
            <a:ext cx="3249584" cy="23108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56" name="Picture 4" descr="http://3.bp.blogspot.com/-F1oEzlXBQqQ/TaQs46wVWfI/AAAAAAAAAGE/WnEMgKqZik8/s320/tejido%2Badipos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853944"/>
            <a:ext cx="1923579" cy="23014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58" name="Picture 6" descr="http://demedicina.com/wp-content/uploads/b-baby_thum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861048"/>
            <a:ext cx="3281819" cy="23042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6 CuadroTexto"/>
          <p:cNvSpPr txBox="1"/>
          <p:nvPr/>
        </p:nvSpPr>
        <p:spPr>
          <a:xfrm>
            <a:off x="7956376" y="2780928"/>
            <a:ext cx="899592" cy="76944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100" i="1" dirty="0" smtClean="0">
                <a:latin typeface="Calibri" pitchFamily="34" charset="0"/>
              </a:rPr>
              <a:t>RN ↑ La producción de calor hasta 100%</a:t>
            </a:r>
            <a:endParaRPr lang="es-ES" sz="1100" i="1" dirty="0">
              <a:latin typeface="Calibri" pitchFamily="34" charset="0"/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 flipH="1">
            <a:off x="8100392" y="3573016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err="1" smtClean="0"/>
              <a:t>Termogenia</a:t>
            </a:r>
            <a:r>
              <a:rPr lang="es-GT" sz="2800" dirty="0" smtClean="0"/>
              <a:t> y Tiroxina 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Zona hipotalámica anterior y </a:t>
            </a:r>
            <a:r>
              <a:rPr lang="es-GT" sz="1600" dirty="0" err="1" smtClean="0"/>
              <a:t>preóptica</a:t>
            </a:r>
            <a:r>
              <a:rPr lang="es-GT" sz="1600" dirty="0" smtClean="0"/>
              <a:t> produce </a:t>
            </a:r>
            <a:r>
              <a:rPr lang="es-GT" sz="1600" dirty="0" err="1" smtClean="0"/>
              <a:t>tirotropina</a:t>
            </a:r>
            <a:r>
              <a:rPr lang="es-GT" sz="1600" dirty="0" smtClean="0"/>
              <a:t> que viaja por el sistema porta hasta la </a:t>
            </a:r>
            <a:r>
              <a:rPr lang="es-GT" sz="1600" dirty="0" err="1" smtClean="0"/>
              <a:t>adenohipófisis</a:t>
            </a:r>
            <a:r>
              <a:rPr lang="es-GT" sz="1600" dirty="0" smtClean="0"/>
              <a:t> donde es Secretada con la finalidad de aumentar los niveles de tiroxina por la tiroides elevando la </a:t>
            </a:r>
            <a:r>
              <a:rPr lang="es-GT" sz="1600" i="1" dirty="0" smtClean="0"/>
              <a:t>tasa metabólica celular – otro mecanismo de </a:t>
            </a:r>
            <a:r>
              <a:rPr lang="es-GT" sz="1600" i="1" dirty="0" err="1" smtClean="0"/>
              <a:t>termogenia</a:t>
            </a:r>
            <a:r>
              <a:rPr lang="es-GT" sz="1600" i="1" dirty="0" smtClean="0"/>
              <a:t> química-  ojo: no es agudo, </a:t>
            </a:r>
            <a:r>
              <a:rPr lang="es-GT" sz="1600" b="1" i="1" u="sng" dirty="0" smtClean="0"/>
              <a:t>necesitaría</a:t>
            </a:r>
            <a:r>
              <a:rPr lang="es-GT" sz="1600" i="1" dirty="0" smtClean="0"/>
              <a:t> semanas de frío para aumentar la tiroxina….  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Temperatura Normal del Organismo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Temperatura Central y Periférica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Temperatura  Rectal  0.6°C &gt; Temperatura Oral 0.6° &gt; Temperatura Axilar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 Temperatura Corporal se establece por un EQUILIBRIO entre Producción y Pérdida de calor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Metabolismo Corporal se refiere al conjunto de reacciones químicas que suceden en las células.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Tasa Metabólica se expresa en base al </a:t>
            </a:r>
            <a:r>
              <a:rPr lang="es-GT" sz="1600" u="sng" dirty="0" smtClean="0"/>
              <a:t>calor</a:t>
            </a:r>
            <a:r>
              <a:rPr lang="es-GT" sz="1600" dirty="0" smtClean="0"/>
              <a:t> liberado durante las reacciones químicas.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Caloría(c) es la cantidad de energía necesaria para elevar en 1°C la temperatura de 1g de agua justamente de 14.5° a 15.5°C a presión atmosférica normal; igual a </a:t>
            </a:r>
            <a:r>
              <a:rPr lang="es-ES" sz="1600" dirty="0" smtClean="0"/>
              <a:t>4.1869 </a:t>
            </a:r>
            <a:r>
              <a:rPr lang="es-ES" sz="1600" dirty="0" err="1" smtClean="0"/>
              <a:t>joules</a:t>
            </a:r>
            <a:endParaRPr lang="es-ES" sz="1600" dirty="0" smtClean="0"/>
          </a:p>
          <a:p>
            <a:pPr algn="just">
              <a:buFont typeface="Wingdings" pitchFamily="2" charset="2"/>
              <a:buChar char="v"/>
            </a:pPr>
            <a:endParaRPr lang="es-GT" sz="1600" dirty="0" smtClean="0"/>
          </a:p>
          <a:p>
            <a:pPr algn="just">
              <a:buFont typeface="Wingdings" pitchFamily="2" charset="2"/>
              <a:buChar char="v"/>
            </a:pPr>
            <a:endParaRPr lang="es-GT" sz="1600" dirty="0" smtClean="0"/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Requerimientos Globales energéticos:</a:t>
            </a:r>
            <a:r>
              <a:rPr lang="es-ES" sz="1600" dirty="0" smtClean="0"/>
              <a:t> (Hombre sano, 70Kg)</a:t>
            </a:r>
          </a:p>
          <a:p>
            <a:pPr algn="just">
              <a:buNone/>
            </a:pPr>
            <a:r>
              <a:rPr lang="es-GT" sz="1600" dirty="0" smtClean="0"/>
              <a:t>-En cama: 1650 cal</a:t>
            </a:r>
          </a:p>
          <a:p>
            <a:pPr algn="just">
              <a:buNone/>
            </a:pPr>
            <a:r>
              <a:rPr lang="es-GT" sz="1600" dirty="0" smtClean="0"/>
              <a:t>-</a:t>
            </a:r>
            <a:r>
              <a:rPr lang="es-GT" sz="1600" dirty="0" err="1" smtClean="0"/>
              <a:t>Alimenatación</a:t>
            </a:r>
            <a:r>
              <a:rPr lang="es-GT" sz="1600" dirty="0" smtClean="0"/>
              <a:t> + Digestión: aumenta 200 cal--- 1850 cal</a:t>
            </a:r>
          </a:p>
          <a:p>
            <a:pPr algn="just">
              <a:buNone/>
            </a:pPr>
            <a:r>
              <a:rPr lang="es-GT" sz="1600" dirty="0" smtClean="0"/>
              <a:t>-Sentado sin ejercicio(Sedentario): 2000 – 2250 cal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Tasa Metabólica Basal, TMB(70 cal/h) Valor mínimo de energía necesaria para subsistir (representa 70% del gasto energético diario de una persona sedentaria)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“Punto de ajuste” para control de la temperatura…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37.1°C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Corrige Temperaturas para llevar a este valor crítico…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Control conductual de la temperatura corporal (Termorregulación ambiental)</a:t>
            </a:r>
          </a:p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  <p:sp>
        <p:nvSpPr>
          <p:cNvPr id="21506" name="AutoShape 2" descr="http://www.yupifotos.com/attachments/animal-funny-000485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508" name="AutoShape 4" descr="http://www.yupifotos.com/attachments/animal-funny-000485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/>
          <a:srcRect t="10454" r="56006" b="31469"/>
          <a:stretch>
            <a:fillRect/>
          </a:stretch>
        </p:blipFill>
        <p:spPr bwMode="auto">
          <a:xfrm>
            <a:off x="1043608" y="2681536"/>
            <a:ext cx="6912768" cy="391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4797152"/>
            <a:ext cx="8229600" cy="1252728"/>
          </a:xfrm>
        </p:spPr>
        <p:txBody>
          <a:bodyPr>
            <a:normAutofit/>
          </a:bodyPr>
          <a:lstStyle/>
          <a:p>
            <a:pPr algn="r"/>
            <a:r>
              <a:rPr lang="es-GT" sz="3200" dirty="0" smtClean="0"/>
              <a:t>Alteraciones de la termorregulación…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Shape 1369"/>
          <p:cNvSpPr txBox="1">
            <a:spLocks noGrp="1"/>
          </p:cNvSpPr>
          <p:nvPr>
            <p:ph type="body" idx="1"/>
          </p:nvPr>
        </p:nvSpPr>
        <p:spPr>
          <a:xfrm>
            <a:off x="107950" y="1557461"/>
            <a:ext cx="8785225" cy="482386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79999"/>
              <a:buFont typeface="Tahoma"/>
              <a:buChar char="●"/>
            </a:pP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corporal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sube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por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encima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lo normal.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ct val="79999"/>
              <a:buFont typeface="Tahoma"/>
              <a:buChar char="●"/>
            </a:pP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Una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elevada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puede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estar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producida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anomalìas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cerebrales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o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sustancias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tóxicas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tumores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cerebrales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condiciones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ambientales</a:t>
            </a:r>
            <a:r>
              <a:rPr lang="en-US" sz="1600" b="1" i="1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 smtClean="0">
                <a:latin typeface="Tahoma"/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afectan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a los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centros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reguladores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la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. </a:t>
            </a:r>
          </a:p>
        </p:txBody>
      </p:sp>
      <p:sp>
        <p:nvSpPr>
          <p:cNvPr id="5" name="4 Título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Fiebre…</a:t>
            </a:r>
            <a:endParaRPr kumimoji="0" lang="es-E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Shape 1374"/>
          <p:cNvSpPr txBox="1">
            <a:spLocks noGrp="1"/>
          </p:cNvSpPr>
          <p:nvPr>
            <p:ph type="body" idx="1"/>
          </p:nvPr>
        </p:nvSpPr>
        <p:spPr>
          <a:xfrm>
            <a:off x="179386" y="1628799"/>
            <a:ext cx="8713786" cy="51133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La </a:t>
            </a:r>
            <a:r>
              <a:rPr lang="en-US" sz="1600" b="1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fiebre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resultado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una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rectificación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del </a:t>
            </a:r>
            <a:r>
              <a:rPr lang="en-US" sz="1600" b="0" i="1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sng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para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el control de la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;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este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reajuste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puede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estar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producido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proteínas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productos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la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degradación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proteíca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o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toxinas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bacterianas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lipopolisacáridos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): </a:t>
            </a:r>
            <a:r>
              <a:rPr lang="en-US" sz="1600" b="1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pirógenos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Algunos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pirógenos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actuan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directamente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sobre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centro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control de la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pero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mayoría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lo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hacen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indirectamente</a:t>
            </a:r>
            <a:r>
              <a:rPr lang="en-US" sz="1600" b="0" i="0" u="sng" strike="noStrike" cap="none" baseline="0" dirty="0">
                <a:latin typeface="Tahoma"/>
                <a:ea typeface="Tahoma"/>
                <a:cs typeface="Tahoma"/>
                <a:sym typeface="Tahoma"/>
              </a:rPr>
              <a:t>. 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sng" strike="noStrike" cap="none" baseline="0" dirty="0">
                <a:latin typeface="Tahoma"/>
                <a:ea typeface="Tahoma"/>
                <a:cs typeface="Tahoma"/>
                <a:sym typeface="Tahoma"/>
              </a:rPr>
              <a:t>     </a:t>
            </a:r>
          </a:p>
          <a:p>
            <a:endParaRPr sz="1600" dirty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Fiebre…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Shape 1379"/>
          <p:cNvSpPr txBox="1">
            <a:spLocks noGrp="1"/>
          </p:cNvSpPr>
          <p:nvPr>
            <p:ph type="body" idx="1"/>
          </p:nvPr>
        </p:nvSpPr>
        <p:spPr>
          <a:xfrm>
            <a:off x="107950" y="1700809"/>
            <a:ext cx="8785225" cy="40324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*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aparecen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bacterias</a:t>
            </a:r>
            <a:r>
              <a:rPr lang="en-US" sz="1600" b="0" i="0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o </a:t>
            </a:r>
            <a:r>
              <a:rPr lang="en-US" sz="1600" b="0" i="0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partículas</a:t>
            </a:r>
            <a:r>
              <a:rPr lang="en-US" sz="1600" b="0" i="0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víricas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en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cuerpo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son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fagocitadas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los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leucocitos</a:t>
            </a:r>
            <a:r>
              <a:rPr lang="en-US" sz="1600" b="0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,</a:t>
            </a:r>
            <a:r>
              <a:rPr lang="en-US" sz="1600" b="0" i="1" u="none" strike="noStrike" cap="none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dirty="0" err="1" smtClean="0">
                <a:latin typeface="Calibri" pitchFamily="34" charset="0"/>
                <a:ea typeface="Tahoma"/>
                <a:cs typeface="Tahoma"/>
                <a:sym typeface="Tahoma"/>
              </a:rPr>
              <a:t>macrófago</a:t>
            </a:r>
            <a:r>
              <a:rPr lang="en-US" sz="1600" i="1" dirty="0" err="1" smtClean="0">
                <a:latin typeface="Calibri" pitchFamily="34" charset="0"/>
                <a:ea typeface="Tahoma"/>
                <a:cs typeface="Tahoma"/>
                <a:sym typeface="Tahoma"/>
              </a:rPr>
              <a:t>s</a:t>
            </a:r>
            <a:r>
              <a:rPr lang="en-US" sz="1600" i="1" dirty="0" smtClean="0">
                <a:latin typeface="Calibri" pitchFamily="34" charset="0"/>
                <a:ea typeface="Tahoma"/>
                <a:cs typeface="Tahoma"/>
                <a:sym typeface="Tahoma"/>
              </a:rPr>
              <a:t> de los </a:t>
            </a:r>
            <a:r>
              <a:rPr lang="en-US" sz="1600" i="1" dirty="0" err="1" smtClean="0">
                <a:latin typeface="Calibri" pitchFamily="34" charset="0"/>
                <a:ea typeface="Tahoma"/>
                <a:cs typeface="Tahoma"/>
                <a:sym typeface="Tahoma"/>
              </a:rPr>
              <a:t>tejidos</a:t>
            </a:r>
            <a:r>
              <a:rPr lang="en-US" sz="1600" i="1" dirty="0" smtClean="0">
                <a:latin typeface="Calibri" pitchFamily="34" charset="0"/>
                <a:ea typeface="Tahoma"/>
                <a:cs typeface="Tahoma"/>
                <a:sym typeface="Tahoma"/>
              </a:rPr>
              <a:t> y NK</a:t>
            </a:r>
            <a:r>
              <a:rPr lang="en-US" sz="1600" b="0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. </a:t>
            </a:r>
            <a:endParaRPr lang="en-US" sz="1600" b="0" i="1" u="none" strike="noStrike" cap="none" baseline="0" dirty="0">
              <a:latin typeface="Calibri" pitchFamily="34" charset="0"/>
              <a:ea typeface="Tahoma"/>
              <a:cs typeface="Tahoma"/>
              <a:sym typeface="Tahoma"/>
            </a:endParaRPr>
          </a:p>
          <a:p>
            <a:pPr algn="just"/>
            <a:endParaRPr sz="1600" dirty="0">
              <a:latin typeface="Calibri" pitchFamily="34" charset="0"/>
            </a:endParaRP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Estas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células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liberan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interleucina-1 </a:t>
            </a:r>
            <a:r>
              <a:rPr lang="en-US" sz="1600" b="1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(IL-1) </a:t>
            </a:r>
            <a:r>
              <a:rPr lang="en-US" sz="1600" b="0" i="0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como</a:t>
            </a:r>
            <a:r>
              <a:rPr lang="en-US" sz="1600" b="0" i="0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respuesta</a:t>
            </a:r>
            <a:r>
              <a:rPr lang="en-US" sz="1600" b="0" i="0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las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partículas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fagocitadas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.</a:t>
            </a:r>
          </a:p>
          <a:p>
            <a:pPr algn="just"/>
            <a:endParaRPr sz="1600" dirty="0">
              <a:latin typeface="Calibri" pitchFamily="34" charset="0"/>
            </a:endParaRP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La </a:t>
            </a:r>
            <a:r>
              <a:rPr lang="en-US" sz="1600" b="1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interleucina-1 (</a:t>
            </a:r>
            <a:r>
              <a:rPr lang="en-US" sz="1600" b="1" i="1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pirógeno</a:t>
            </a:r>
            <a:r>
              <a:rPr lang="en-US" sz="1600" b="1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leucocitario</a:t>
            </a:r>
            <a:r>
              <a:rPr lang="en-US" sz="1600" b="1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o </a:t>
            </a:r>
            <a:r>
              <a:rPr lang="en-US" sz="1600" b="1" i="1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endógeno</a:t>
            </a:r>
            <a:r>
              <a:rPr lang="en-US" sz="1600" b="1" i="1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)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induce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formación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prostaglandina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E,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actúa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sobre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hipotálamo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para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inducir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reacción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febril</a:t>
            </a:r>
            <a:r>
              <a:rPr lang="en-US" sz="1600" b="0" i="1" u="sng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.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i="1" u="sng" dirty="0" err="1" smtClean="0">
                <a:latin typeface="Calibri" pitchFamily="34" charset="0"/>
                <a:ea typeface="Tahoma"/>
                <a:cs typeface="Tahoma"/>
                <a:sym typeface="Tahoma"/>
              </a:rPr>
              <a:t>Eleva</a:t>
            </a:r>
            <a:r>
              <a:rPr lang="en-US" sz="1600" i="1" u="sng" dirty="0" smtClean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i="1" u="sng" dirty="0" err="1" smtClean="0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i="1" u="sng" dirty="0" smtClean="0">
                <a:latin typeface="Calibri" pitchFamily="34" charset="0"/>
                <a:ea typeface="Tahoma"/>
                <a:cs typeface="Tahoma"/>
                <a:sym typeface="Tahoma"/>
              </a:rPr>
              <a:t> en 8-10 min.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1" u="sng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Necesita</a:t>
            </a:r>
            <a:r>
              <a:rPr lang="en-US" sz="1600" b="0" i="1" u="sng" strike="noStrike" cap="none" dirty="0" smtClean="0">
                <a:latin typeface="Calibri" pitchFamily="34" charset="0"/>
                <a:ea typeface="Tahoma"/>
                <a:cs typeface="Tahoma"/>
                <a:sym typeface="Tahoma"/>
              </a:rPr>
              <a:t>  la </a:t>
            </a:r>
            <a:r>
              <a:rPr lang="en-US" sz="1600" b="0" i="1" u="sng" strike="noStrike" cap="none" dirty="0" err="1" smtClean="0">
                <a:latin typeface="Calibri" pitchFamily="34" charset="0"/>
                <a:ea typeface="Tahoma"/>
                <a:cs typeface="Tahoma"/>
                <a:sym typeface="Tahoma"/>
              </a:rPr>
              <a:t>diezmilllonésima</a:t>
            </a:r>
            <a:r>
              <a:rPr lang="en-US" sz="1600" b="0" i="1" u="sng" strike="noStrike" cap="none" dirty="0" smtClean="0">
                <a:latin typeface="Calibri" pitchFamily="34" charset="0"/>
                <a:ea typeface="Tahoma"/>
                <a:cs typeface="Tahoma"/>
                <a:sym typeface="Tahoma"/>
              </a:rPr>
              <a:t> parte de 1 </a:t>
            </a:r>
            <a:r>
              <a:rPr lang="en-US" sz="1600" b="0" i="1" u="sng" strike="noStrike" cap="none" dirty="0" err="1" smtClean="0">
                <a:latin typeface="Calibri" pitchFamily="34" charset="0"/>
                <a:ea typeface="Tahoma"/>
                <a:cs typeface="Tahoma"/>
                <a:sym typeface="Tahoma"/>
              </a:rPr>
              <a:t>gramo</a:t>
            </a:r>
            <a:r>
              <a:rPr lang="en-US" sz="1600" b="0" i="1" u="sng" strike="noStrike" cap="none" dirty="0" smtClean="0">
                <a:latin typeface="Calibri" pitchFamily="34" charset="0"/>
                <a:ea typeface="Tahoma"/>
                <a:cs typeface="Tahoma"/>
                <a:sym typeface="Tahoma"/>
              </a:rPr>
              <a:t> de LPS</a:t>
            </a:r>
            <a:endParaRPr lang="en-US" sz="1600" b="0" i="1" u="sng" strike="noStrike" cap="none" baseline="0" dirty="0">
              <a:latin typeface="Calibri" pitchFamily="34" charset="0"/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los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fármacos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bloquean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formación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prostaglandina</a:t>
            </a:r>
            <a:r>
              <a:rPr lang="en-US" sz="1600" b="0" i="0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E2, 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la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fiebre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desaparece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o se reduce.   (ASA)</a:t>
            </a:r>
          </a:p>
        </p:txBody>
      </p:sp>
      <p:sp>
        <p:nvSpPr>
          <p:cNvPr id="3" name="4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s-GT" dirty="0" smtClean="0"/>
              <a:t>Fiebre…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4" name="Shape 1384"/>
          <p:cNvPicPr preferRelativeResize="0"/>
          <p:nvPr/>
        </p:nvPicPr>
        <p:blipFill rotWithShape="1">
          <a:blip r:embed="rId3" cstate="print"/>
          <a:srcRect/>
          <a:stretch/>
        </p:blipFill>
        <p:spPr>
          <a:xfrm>
            <a:off x="323527" y="1268760"/>
            <a:ext cx="8568953" cy="553561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4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s-GT" dirty="0" smtClean="0"/>
              <a:t>Fiebre…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Shape 1389"/>
          <p:cNvSpPr txBox="1">
            <a:spLocks noGrp="1"/>
          </p:cNvSpPr>
          <p:nvPr>
            <p:ph type="body" idx="1"/>
          </p:nvPr>
        </p:nvSpPr>
        <p:spPr>
          <a:xfrm>
            <a:off x="0" y="1484784"/>
            <a:ext cx="8713786" cy="50413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mecanismo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la </a:t>
            </a:r>
            <a:r>
              <a:rPr lang="en-US" sz="1600" b="1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interleucina-1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reajusta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control de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ésta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mantiene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a un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nivel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más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alto.</a:t>
            </a:r>
          </a:p>
          <a:p>
            <a:pPr algn="just"/>
            <a:endParaRPr sz="1600" dirty="0">
              <a:latin typeface="Calibri" pitchFamily="34" charset="0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Al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elevar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el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se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inducen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las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sensaciones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subjetivas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frío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y los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mecanismos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nerviosos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inician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tiritona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y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piloerección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vez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organismo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alcanza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el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nuevo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la persona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deja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tener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sensación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frío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y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eleva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encima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lo normal.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Cuando</a:t>
            </a:r>
            <a:r>
              <a:rPr lang="en-US" sz="1600" b="1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los </a:t>
            </a:r>
            <a:r>
              <a:rPr lang="en-US" sz="1600" b="1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pirógenos</a:t>
            </a:r>
            <a:r>
              <a:rPr lang="en-US" sz="1600" b="1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se </a:t>
            </a:r>
            <a:r>
              <a:rPr lang="en-US" sz="1600" b="1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eliminan</a:t>
            </a:r>
            <a:r>
              <a:rPr lang="en-US" sz="1600" b="1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del </a:t>
            </a:r>
            <a:r>
              <a:rPr lang="en-US" sz="1600" b="1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cuerpo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el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para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retorna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sus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valores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normales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.</a:t>
            </a:r>
          </a:p>
        </p:txBody>
      </p:sp>
      <p:sp>
        <p:nvSpPr>
          <p:cNvPr id="3" name="4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s-GT" dirty="0" smtClean="0"/>
              <a:t>Fiebre…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3186" name="Picture 2" descr="http://2.bp.blogspot.com/-5-ndGRnKaSo/UGRm3xP76cI/AAAAAAAAE8s/r-15DCjyHlU/s1600/munecosau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568952" cy="6858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" name="Shape 1394"/>
          <p:cNvSpPr txBox="1">
            <a:spLocks noGrp="1"/>
          </p:cNvSpPr>
          <p:nvPr>
            <p:ph type="title"/>
          </p:nvPr>
        </p:nvSpPr>
        <p:spPr>
          <a:xfrm>
            <a:off x="323528" y="1268760"/>
            <a:ext cx="8435280" cy="37449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25000"/>
              <a:buFont typeface="Tahoma"/>
              <a:buNone/>
            </a:pPr>
            <a:r>
              <a:rPr lang="en-US" sz="4400" b="0" i="0" strike="noStrike" cap="none" baseline="0" dirty="0" err="1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Características</a:t>
            </a:r>
            <a:r>
              <a:rPr lang="en-US" sz="4400" b="0" i="0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 de </a:t>
            </a:r>
            <a:r>
              <a:rPr lang="en-US" sz="4400" b="0" i="1" strike="noStrike" cap="none" baseline="0" dirty="0" err="1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las</a:t>
            </a:r>
            <a:r>
              <a:rPr lang="en-US" sz="4400" b="0" i="1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 </a:t>
            </a:r>
            <a:r>
              <a:rPr lang="en-US" sz="4400" b="0" i="1" strike="noStrike" cap="none" baseline="0" dirty="0" err="1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enfermedades</a:t>
            </a:r>
            <a:r>
              <a:rPr lang="en-US" sz="4400" b="0" i="1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 </a:t>
            </a:r>
            <a:r>
              <a:rPr lang="en-US" sz="4400" b="0" i="1" strike="noStrike" cap="none" baseline="0" dirty="0" err="1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febriles</a:t>
            </a:r>
            <a:endParaRPr lang="en-US" sz="4400" b="0" i="1" strike="noStrike" cap="none" baseline="0" dirty="0">
              <a:solidFill>
                <a:srgbClr val="00B050"/>
              </a:solidFill>
              <a:latin typeface="Monotype Corsiva" pitchFamily="66" charset="0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Shape 1399"/>
          <p:cNvSpPr txBox="1">
            <a:spLocks noGrp="1"/>
          </p:cNvSpPr>
          <p:nvPr>
            <p:ph type="body" idx="1"/>
          </p:nvPr>
        </p:nvSpPr>
        <p:spPr>
          <a:xfrm>
            <a:off x="107950" y="1556791"/>
            <a:ext cx="8713786" cy="511229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Wingdings" pitchFamily="2" charset="2"/>
              <a:buChar char="v"/>
            </a:pPr>
            <a:r>
              <a:rPr lang="en-US" sz="1600" b="1" i="0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 smtClean="0">
                <a:latin typeface="Calibri" pitchFamily="34" charset="0"/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 smtClean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el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del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centro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control de la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del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hipotálamo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se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modifica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manera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brusca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desde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su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nivel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normal </a:t>
            </a:r>
            <a:r>
              <a:rPr lang="en-US" sz="1600" b="0" i="0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hasta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otro</a:t>
            </a:r>
            <a:r>
              <a:rPr lang="en-US" sz="1600" b="1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más</a:t>
            </a:r>
            <a:r>
              <a:rPr lang="en-US" sz="1600" b="1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alto </a:t>
            </a:r>
            <a:r>
              <a:rPr lang="en-US" sz="1600" b="1" i="1" u="sng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que</a:t>
            </a:r>
            <a:r>
              <a:rPr lang="en-US" sz="1600" b="1" i="1" u="sng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normal</a:t>
            </a:r>
            <a:r>
              <a:rPr lang="en-US" sz="1600" b="1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corporal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tarda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varias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horas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en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alcanzar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nuevo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. </a:t>
            </a:r>
          </a:p>
          <a:p>
            <a:pPr algn="just"/>
            <a:endParaRPr sz="1600" dirty="0">
              <a:latin typeface="Calibri" pitchFamily="34" charset="0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  Durante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ese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período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la persona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sufre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“</a:t>
            </a:r>
            <a:r>
              <a:rPr lang="en-US" sz="1600" b="1" i="1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escalofríos</a:t>
            </a:r>
            <a:r>
              <a:rPr lang="en-US" sz="1600" b="1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”</a:t>
            </a:r>
            <a:r>
              <a:rPr lang="en-US" sz="1600" b="0" i="1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y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siente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frialdad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extrema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aunque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temp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su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cuerpo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sea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incluso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mayor de lo normal. </a:t>
            </a:r>
          </a:p>
          <a:p>
            <a:pPr algn="just"/>
            <a:endParaRPr sz="1600" dirty="0">
              <a:latin typeface="Calibri" pitchFamily="34" charset="0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  Los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escalofríos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continúan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hasta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corporal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alcanza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punto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ajuste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Calibri" pitchFamily="34" charset="0"/>
                <a:ea typeface="Tahoma"/>
                <a:cs typeface="Tahoma"/>
                <a:sym typeface="Tahoma"/>
              </a:rPr>
              <a:t>hipotálamico</a:t>
            </a:r>
            <a:r>
              <a:rPr lang="en-US" sz="1600" b="0" i="0" u="none" strike="noStrike" cap="none" baseline="0" dirty="0">
                <a:latin typeface="Calibri" pitchFamily="34" charset="0"/>
                <a:ea typeface="Tahoma"/>
                <a:cs typeface="Tahoma"/>
                <a:sym typeface="Tahoma"/>
              </a:rPr>
              <a:t>. </a:t>
            </a:r>
          </a:p>
          <a:p>
            <a:pPr algn="just"/>
            <a:endParaRPr sz="1600" dirty="0">
              <a:latin typeface="Calibri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51520" y="188640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3200" dirty="0" smtClean="0">
                <a:solidFill>
                  <a:srgbClr val="92D050"/>
                </a:solidFill>
              </a:rPr>
              <a:t>Escalofríos…</a:t>
            </a:r>
            <a:endParaRPr lang="es-ES" sz="32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1 Gráfico"/>
          <p:cNvGraphicFramePr/>
          <p:nvPr/>
        </p:nvGraphicFramePr>
        <p:xfrm>
          <a:off x="-324544" y="0"/>
          <a:ext cx="946854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7884368" y="234888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>
                <a:solidFill>
                  <a:schemeClr val="bg1"/>
                </a:solidFill>
              </a:rPr>
              <a:t>60 %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956376" y="321297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>
                <a:solidFill>
                  <a:schemeClr val="bg1"/>
                </a:solidFill>
              </a:rPr>
              <a:t>25 %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Shape 1404"/>
          <p:cNvSpPr txBox="1">
            <a:spLocks noGrp="1"/>
          </p:cNvSpPr>
          <p:nvPr>
            <p:ph type="body" idx="1"/>
          </p:nvPr>
        </p:nvSpPr>
        <p:spPr>
          <a:xfrm>
            <a:off x="395536" y="1988840"/>
            <a:ext cx="8229600" cy="43202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1" i="0" u="none" strike="noStrike" cap="none" baseline="0" dirty="0" smtClean="0">
                <a:latin typeface="Tahoma"/>
                <a:ea typeface="Tahoma"/>
                <a:cs typeface="Tahoma"/>
                <a:sym typeface="Tahoma"/>
              </a:rPr>
              <a:t>   </a:t>
            </a:r>
            <a:r>
              <a:rPr lang="en-US" sz="1600" b="1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elimina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manera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brusca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el factor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causante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del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aumento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el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punto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ajuste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del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centro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hipotálamico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termorregulador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pasa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enseguida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a </a:t>
            </a:r>
            <a:r>
              <a:rPr lang="en-US" sz="1600" b="1" i="1" u="sng" strike="noStrike" cap="none" baseline="0" dirty="0">
                <a:latin typeface="Tahoma"/>
                <a:ea typeface="Tahoma"/>
                <a:cs typeface="Tahoma"/>
                <a:sym typeface="Tahoma"/>
              </a:rPr>
              <a:t>un valor </a:t>
            </a:r>
            <a:r>
              <a:rPr lang="en-US" sz="1600" b="1" i="1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más</a:t>
            </a:r>
            <a:r>
              <a:rPr lang="en-US" sz="1600" b="1" i="1" u="sng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latin typeface="Tahoma"/>
                <a:ea typeface="Tahoma"/>
                <a:cs typeface="Tahoma"/>
                <a:sym typeface="Tahoma"/>
              </a:rPr>
              <a:t>bajo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incluso</a:t>
            </a: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a un valor normal.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  -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Este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cambio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brusco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acontecimientos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en los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estados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febriles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latin typeface="Tahoma"/>
                <a:ea typeface="Tahoma"/>
                <a:cs typeface="Tahoma"/>
                <a:sym typeface="Tahoma"/>
              </a:rPr>
              <a:t>conoce</a:t>
            </a:r>
            <a:r>
              <a:rPr lang="en-US" sz="1600" b="0" i="0" u="none" strike="noStrike" cap="none" baseline="0" dirty="0"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en-US" sz="1600" b="1" i="1" u="none" strike="noStrike" cap="none" baseline="0" dirty="0">
                <a:latin typeface="Tahoma"/>
                <a:ea typeface="Tahoma"/>
                <a:cs typeface="Tahoma"/>
                <a:sym typeface="Tahoma"/>
              </a:rPr>
              <a:t>“crisis”</a:t>
            </a:r>
          </a:p>
          <a:p>
            <a:endParaRPr sz="1600" dirty="0"/>
          </a:p>
          <a:p>
            <a:endParaRPr sz="1600" dirty="0"/>
          </a:p>
        </p:txBody>
      </p:sp>
      <p:sp>
        <p:nvSpPr>
          <p:cNvPr id="3" name="2 Rectángulo"/>
          <p:cNvSpPr/>
          <p:nvPr/>
        </p:nvSpPr>
        <p:spPr>
          <a:xfrm>
            <a:off x="467544" y="797511"/>
            <a:ext cx="4527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0A6A21"/>
              </a:buClr>
              <a:buSzPct val="79999"/>
            </a:pPr>
            <a:r>
              <a:rPr lang="en-US" sz="2800" dirty="0" smtClean="0">
                <a:solidFill>
                  <a:srgbClr val="92D050"/>
                </a:solidFill>
                <a:latin typeface="Tahoma"/>
                <a:ea typeface="Tahoma"/>
                <a:cs typeface="Tahoma"/>
                <a:sym typeface="Tahoma"/>
              </a:rPr>
              <a:t>La </a:t>
            </a:r>
            <a:r>
              <a:rPr lang="en-US" sz="2800" dirty="0" smtClean="0">
                <a:solidFill>
                  <a:srgbClr val="92D050"/>
                </a:solidFill>
                <a:latin typeface="Tahoma"/>
                <a:ea typeface="Tahoma"/>
                <a:cs typeface="Tahoma"/>
                <a:sym typeface="Tahoma"/>
              </a:rPr>
              <a:t>Crisis…</a:t>
            </a:r>
            <a:endParaRPr lang="en-US" sz="2800" dirty="0">
              <a:solidFill>
                <a:srgbClr val="92D05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9" name="Shape 1409"/>
          <p:cNvPicPr preferRelativeResize="0"/>
          <p:nvPr/>
        </p:nvPicPr>
        <p:blipFill rotWithShape="1">
          <a:blip r:embed="rId3" cstate="print"/>
          <a:srcRect/>
          <a:stretch/>
        </p:blipFill>
        <p:spPr>
          <a:xfrm>
            <a:off x="0" y="0"/>
            <a:ext cx="9144000" cy="546576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10" name="Shape 1410"/>
          <p:cNvSpPr txBox="1"/>
          <p:nvPr/>
        </p:nvSpPr>
        <p:spPr>
          <a:xfrm>
            <a:off x="468312" y="5734050"/>
            <a:ext cx="8424862" cy="8223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Tahoma"/>
              <a:buNone/>
            </a:pPr>
            <a:r>
              <a:rPr lang="en-US" b="1" i="0" u="none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Efectos</a:t>
            </a:r>
            <a:r>
              <a:rPr lang="en-US" b="1" i="0" u="none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de la </a:t>
            </a:r>
            <a:r>
              <a:rPr lang="en-US" b="1" i="0" u="none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variación</a:t>
            </a:r>
            <a:r>
              <a:rPr lang="en-US" b="1" i="0" u="none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del </a:t>
            </a:r>
            <a:r>
              <a:rPr lang="en-US" b="1" i="1" u="sng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punto</a:t>
            </a:r>
            <a:r>
              <a:rPr lang="en-US" b="1" i="1" u="sng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b="1" i="1" u="sng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ajuste</a:t>
            </a:r>
            <a:r>
              <a:rPr lang="en-US" b="1" i="1" u="sng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b="1" i="0" u="sng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del </a:t>
            </a:r>
            <a:r>
              <a:rPr lang="en-US" b="1" i="0" u="sng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controlador</a:t>
            </a:r>
            <a:r>
              <a:rPr lang="en-US" b="1" i="0" u="sng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b="1" i="0" u="sng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hipotalámico</a:t>
            </a:r>
            <a:r>
              <a:rPr lang="en-US" b="1" i="0" u="sng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 de la </a:t>
            </a:r>
            <a:r>
              <a:rPr lang="en-US" b="1" i="0" u="sng" strike="noStrike" cap="none" baseline="0" dirty="0" err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temperatura</a:t>
            </a:r>
            <a:r>
              <a:rPr lang="en-US" b="1" i="0" u="none" strike="noStrike" cap="none" baseline="0" dirty="0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" name="Shape 1415"/>
          <p:cNvSpPr txBox="1">
            <a:spLocks noGrp="1"/>
          </p:cNvSpPr>
          <p:nvPr>
            <p:ph type="title"/>
          </p:nvPr>
        </p:nvSpPr>
        <p:spPr>
          <a:xfrm>
            <a:off x="467544" y="2204864"/>
            <a:ext cx="8229600" cy="3382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25000"/>
              <a:buFont typeface="Tahoma"/>
              <a:buNone/>
            </a:pPr>
            <a:r>
              <a:rPr lang="en-US" sz="3600" b="1" i="0" u="none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GOLPE DE CALOR </a:t>
            </a:r>
            <a:br>
              <a:rPr lang="en-US" sz="3600" b="1" i="0" u="none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</a:br>
            <a:r>
              <a:rPr lang="en-US" sz="3600" b="1" i="0" u="none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(</a:t>
            </a:r>
            <a:r>
              <a:rPr lang="en-US" sz="3600" b="1" i="0" u="none" strike="noStrike" cap="none" baseline="0" dirty="0" err="1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insolación</a:t>
            </a:r>
            <a:r>
              <a:rPr lang="en-US" sz="3600" b="1" i="0" u="none" strike="noStrike" cap="none" baseline="0" dirty="0">
                <a:solidFill>
                  <a:srgbClr val="00B050"/>
                </a:solidFill>
                <a:latin typeface="Monotype Corsiva" pitchFamily="66" charset="0"/>
                <a:ea typeface="Tahoma"/>
                <a:cs typeface="Tahoma"/>
                <a:sym typeface="Tahoma"/>
              </a:rPr>
              <a:t>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michiphotography.net/wp-content/uploads/2014/01/El-Huevo-Se-Qued%C3%B3-Frito..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36812"/>
            <a:ext cx="8136904" cy="48960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3 Título"/>
          <p:cNvSpPr>
            <a:spLocks noGrp="1"/>
          </p:cNvSpPr>
          <p:nvPr>
            <p:ph type="title"/>
          </p:nvPr>
        </p:nvSpPr>
        <p:spPr>
          <a:xfrm>
            <a:off x="230832" y="88040"/>
            <a:ext cx="8229600" cy="1252728"/>
          </a:xfrm>
        </p:spPr>
        <p:txBody>
          <a:bodyPr/>
          <a:lstStyle/>
          <a:p>
            <a:r>
              <a:rPr lang="es-GT" dirty="0" smtClean="0"/>
              <a:t>Una escena de terror…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Shape 1432"/>
          <p:cNvSpPr txBox="1">
            <a:spLocks noGrp="1"/>
          </p:cNvSpPr>
          <p:nvPr>
            <p:ph type="body" idx="1"/>
          </p:nvPr>
        </p:nvSpPr>
        <p:spPr>
          <a:xfrm>
            <a:off x="179386" y="1556792"/>
            <a:ext cx="8713786" cy="51122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Los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límites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atmosférica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elevada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puede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tolerar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dependen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casi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siempre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sequedad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o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humedad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del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aire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Si el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aire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es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seco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 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y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fluyen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corrientes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aéreas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convección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suficientes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para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facilitar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rápida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evaporación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persona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puede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resistir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varias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horas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ambiente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54 º C.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Si el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aire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está</a:t>
            </a:r>
            <a:r>
              <a:rPr lang="en-US" sz="1600" b="1" i="1" u="sng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sng" strike="noStrike" cap="none" baseline="0" dirty="0" err="1">
                <a:ea typeface="Tahoma"/>
                <a:cs typeface="Tahoma"/>
                <a:sym typeface="Tahoma"/>
              </a:rPr>
              <a:t>humidificado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o la persona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está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sumergida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dentro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del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agua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corporal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empieza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elevarse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ambiente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incrementa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encima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34º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C.</a:t>
            </a:r>
          </a:p>
          <a:p>
            <a:endParaRPr sz="1600" dirty="0"/>
          </a:p>
          <a:p>
            <a:endParaRPr sz="1600" dirty="0"/>
          </a:p>
          <a:p>
            <a:endParaRPr sz="1600" dirty="0"/>
          </a:p>
        </p:txBody>
      </p:sp>
      <p:sp>
        <p:nvSpPr>
          <p:cNvPr id="3" name="3 Título"/>
          <p:cNvSpPr>
            <a:spLocks noGrp="1"/>
          </p:cNvSpPr>
          <p:nvPr>
            <p:ph type="title"/>
          </p:nvPr>
        </p:nvSpPr>
        <p:spPr>
          <a:xfrm>
            <a:off x="230832" y="88040"/>
            <a:ext cx="8229600" cy="1252728"/>
          </a:xfrm>
        </p:spPr>
        <p:txBody>
          <a:bodyPr/>
          <a:lstStyle/>
          <a:p>
            <a:r>
              <a:rPr lang="es-GT" dirty="0" smtClean="0"/>
              <a:t>Golpe de Calor…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Shape 1437"/>
          <p:cNvSpPr txBox="1">
            <a:spLocks noGrp="1"/>
          </p:cNvSpPr>
          <p:nvPr>
            <p:ph type="body" idx="1"/>
          </p:nvPr>
        </p:nvSpPr>
        <p:spPr>
          <a:xfrm>
            <a:off x="0" y="1772816"/>
            <a:ext cx="8785225" cy="62642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corporal se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eleva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encima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 un valor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crítico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en el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intervalo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40.5 a 42 °C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fácil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sufrir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: </a:t>
            </a:r>
            <a:r>
              <a:rPr lang="en-US" sz="1600" b="1" i="0" u="sng" strike="noStrike" cap="none" baseline="0" dirty="0">
                <a:ea typeface="Tahoma"/>
                <a:cs typeface="Tahoma"/>
                <a:sym typeface="Tahoma"/>
              </a:rPr>
              <a:t>GOLPE DE CALOR.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Los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síntomas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: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mareos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molestias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abdominales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vómito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confusión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mental y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pérdida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del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conocimiento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. </a:t>
            </a:r>
          </a:p>
          <a:p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Estos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síntomas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pueden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agravarse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con </a:t>
            </a:r>
            <a:r>
              <a:rPr lang="en-US" sz="1600" b="0" i="1" u="sng" strike="noStrike" cap="none" baseline="0" dirty="0">
                <a:ea typeface="Tahoma"/>
                <a:cs typeface="Tahoma"/>
                <a:sym typeface="Tahoma"/>
              </a:rPr>
              <a:t>un shock </a:t>
            </a:r>
            <a:r>
              <a:rPr lang="en-US" sz="1600" b="0" i="1" u="sng" strike="noStrike" cap="none" baseline="0" dirty="0" err="1">
                <a:ea typeface="Tahoma"/>
                <a:cs typeface="Tahoma"/>
                <a:sym typeface="Tahoma"/>
              </a:rPr>
              <a:t>circulatorio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pérdida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excesiva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líquidos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y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electrólitos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con el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sudor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→ </a:t>
            </a:r>
            <a:r>
              <a:rPr lang="en-US" sz="1600" b="0" i="1" u="sng" strike="noStrike" cap="none" baseline="0" dirty="0" err="1">
                <a:ea typeface="Tahoma"/>
                <a:cs typeface="Tahoma"/>
                <a:sym typeface="Tahoma"/>
              </a:rPr>
              <a:t>muerte</a:t>
            </a:r>
            <a:r>
              <a:rPr lang="en-US" sz="1600" b="0" i="1" u="sng" strike="noStrike" cap="none" baseline="0" dirty="0">
                <a:ea typeface="Tahoma"/>
                <a:cs typeface="Tahoma"/>
                <a:sym typeface="Tahoma"/>
              </a:rPr>
              <a:t>.</a:t>
            </a:r>
          </a:p>
        </p:txBody>
      </p:sp>
      <p:sp>
        <p:nvSpPr>
          <p:cNvPr id="3" name="3 Título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252728"/>
          </a:xfrm>
        </p:spPr>
        <p:txBody>
          <a:bodyPr/>
          <a:lstStyle/>
          <a:p>
            <a:r>
              <a:rPr lang="es-GT" dirty="0" smtClean="0"/>
              <a:t>Golpe de Calor…</a:t>
            </a:r>
            <a:endParaRPr lang="es-E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Shape 1463"/>
          <p:cNvSpPr txBox="1">
            <a:spLocks noGrp="1"/>
          </p:cNvSpPr>
          <p:nvPr>
            <p:ph type="title"/>
          </p:nvPr>
        </p:nvSpPr>
        <p:spPr>
          <a:xfrm>
            <a:off x="-540568" y="0"/>
            <a:ext cx="7725544" cy="14398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25000"/>
              <a:buFont typeface="Tahoma"/>
              <a:buNone/>
            </a:pPr>
            <a:r>
              <a:rPr lang="en-US" sz="3300" b="1" i="0" u="none" strike="noStrike" cap="none" baseline="0" dirty="0" err="1">
                <a:solidFill>
                  <a:srgbClr val="92D050"/>
                </a:solidFill>
                <a:latin typeface="Tahoma"/>
                <a:ea typeface="Tahoma"/>
                <a:cs typeface="Tahoma"/>
                <a:sym typeface="Tahoma"/>
              </a:rPr>
              <a:t>Aclimatación</a:t>
            </a:r>
            <a:r>
              <a:rPr lang="en-US" sz="3300" b="1" i="0" u="none" strike="noStrike" cap="none" baseline="0" dirty="0">
                <a:solidFill>
                  <a:srgbClr val="92D050"/>
                </a:solidFill>
                <a:latin typeface="Tahoma"/>
                <a:ea typeface="Tahoma"/>
                <a:cs typeface="Tahoma"/>
                <a:sym typeface="Tahoma"/>
              </a:rPr>
              <a:t> al </a:t>
            </a:r>
            <a:r>
              <a:rPr lang="en-US" sz="3300" b="1" i="0" u="none" strike="noStrike" cap="none" baseline="0" dirty="0" err="1">
                <a:solidFill>
                  <a:srgbClr val="92D050"/>
                </a:solidFill>
                <a:latin typeface="Tahoma"/>
                <a:ea typeface="Tahoma"/>
                <a:cs typeface="Tahoma"/>
                <a:sym typeface="Tahoma"/>
              </a:rPr>
              <a:t>calor</a:t>
            </a:r>
            <a:endParaRPr lang="en-US" sz="3300" b="1" i="0" u="none" strike="noStrike" cap="none" baseline="0" dirty="0">
              <a:solidFill>
                <a:srgbClr val="92D05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64" name="Shape 1464"/>
          <p:cNvSpPr txBox="1">
            <a:spLocks noGrp="1"/>
          </p:cNvSpPr>
          <p:nvPr>
            <p:ph type="body" idx="1"/>
          </p:nvPr>
        </p:nvSpPr>
        <p:spPr>
          <a:xfrm>
            <a:off x="323850" y="2132856"/>
            <a:ext cx="8589961" cy="395996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1" i="0" u="none" strike="noStrike" cap="none" baseline="0" dirty="0">
                <a:ea typeface="Tahoma"/>
                <a:cs typeface="Tahoma"/>
                <a:sym typeface="Tahoma"/>
              </a:rPr>
              <a:t>1)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aclimatación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 los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soldados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al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clima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tropical </a:t>
            </a:r>
          </a:p>
          <a:p>
            <a:pPr algn="just"/>
            <a:endParaRPr sz="1600" dirty="0"/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1" i="0" u="none" strike="noStrike" cap="none" baseline="0" dirty="0">
                <a:ea typeface="Tahoma"/>
                <a:cs typeface="Tahoma"/>
                <a:sym typeface="Tahoma"/>
              </a:rPr>
              <a:t>2)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aclimatación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de los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mineros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para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el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trabajo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en minas de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oro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profundidad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3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Kms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donde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se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aproxima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la corporal y 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humedad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casi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del 100%. </a:t>
            </a:r>
            <a:endParaRPr lang="en-US" sz="1600" b="0" i="0" u="none" strike="noStrike" cap="none" baseline="0" dirty="0" smtClean="0"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endParaRPr lang="en-US" sz="1600" dirty="0" smtClean="0"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dirty="0" smtClean="0">
                <a:ea typeface="Tahoma"/>
                <a:cs typeface="Tahoma"/>
                <a:sym typeface="Tahoma"/>
              </a:rPr>
              <a:t>-Se </a:t>
            </a:r>
            <a:r>
              <a:rPr lang="en-US" sz="1600" dirty="0" err="1" smtClean="0">
                <a:ea typeface="Tahoma"/>
                <a:cs typeface="Tahoma"/>
                <a:sym typeface="Tahoma"/>
              </a:rPr>
              <a:t>lleva</a:t>
            </a:r>
            <a:r>
              <a:rPr lang="en-US" sz="1600" dirty="0" smtClean="0">
                <a:ea typeface="Tahoma"/>
                <a:cs typeface="Tahoma"/>
                <a:sym typeface="Tahoma"/>
              </a:rPr>
              <a:t> a </a:t>
            </a:r>
            <a:r>
              <a:rPr lang="en-US" sz="1600" dirty="0" err="1" smtClean="0">
                <a:ea typeface="Tahoma"/>
                <a:cs typeface="Tahoma"/>
                <a:sym typeface="Tahoma"/>
              </a:rPr>
              <a:t>cabo</a:t>
            </a:r>
            <a:r>
              <a:rPr lang="en-US" sz="1600" dirty="0" smtClean="0">
                <a:ea typeface="Tahoma"/>
                <a:cs typeface="Tahoma"/>
                <a:sym typeface="Tahoma"/>
              </a:rPr>
              <a:t> de 1 a 3 </a:t>
            </a:r>
            <a:r>
              <a:rPr lang="en-US" sz="1600" dirty="0" err="1" smtClean="0">
                <a:ea typeface="Tahoma"/>
                <a:cs typeface="Tahoma"/>
                <a:sym typeface="Tahoma"/>
              </a:rPr>
              <a:t>semanas</a:t>
            </a:r>
            <a:r>
              <a:rPr lang="en-US" sz="1600" dirty="0" smtClean="0">
                <a:ea typeface="Tahoma"/>
                <a:cs typeface="Tahoma"/>
                <a:sym typeface="Tahoma"/>
              </a:rPr>
              <a:t> </a:t>
            </a:r>
            <a:r>
              <a:rPr lang="en-US" sz="1600" dirty="0" err="1" smtClean="0">
                <a:ea typeface="Tahoma"/>
                <a:cs typeface="Tahoma"/>
                <a:sym typeface="Tahoma"/>
              </a:rPr>
              <a:t>aproximadamente</a:t>
            </a:r>
            <a:r>
              <a:rPr lang="en-US" sz="1600" dirty="0" smtClean="0">
                <a:ea typeface="Tahoma"/>
                <a:cs typeface="Tahoma"/>
                <a:sym typeface="Tahoma"/>
              </a:rPr>
              <a:t>.</a:t>
            </a:r>
            <a:endParaRPr sz="1600" dirty="0"/>
          </a:p>
          <a:p>
            <a:pPr algn="just"/>
            <a:endParaRPr sz="1600" dirty="0"/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Los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cambios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fisiológicos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: </a:t>
            </a: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duplicación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tasa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máxima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sudoración</a:t>
            </a:r>
            <a:endParaRPr lang="en-US" sz="1600" b="1" i="1" u="none" strike="noStrike" cap="none" baseline="0" dirty="0"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incremento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del </a:t>
            </a:r>
            <a:r>
              <a:rPr lang="en-US" sz="1600" b="1" i="1" u="none" strike="noStrike" cap="none" baseline="0" dirty="0" err="1" smtClean="0">
                <a:ea typeface="Tahoma"/>
                <a:cs typeface="Tahoma"/>
                <a:sym typeface="Tahoma"/>
              </a:rPr>
              <a:t>vol</a:t>
            </a:r>
            <a:r>
              <a:rPr lang="en-US" sz="1600" b="1" i="1" dirty="0" err="1" smtClean="0">
                <a:ea typeface="Tahoma"/>
                <a:cs typeface="Tahoma"/>
                <a:sym typeface="Tahoma"/>
              </a:rPr>
              <a:t>umen</a:t>
            </a:r>
            <a:r>
              <a:rPr lang="en-US" sz="1600" b="1" i="1" dirty="0" smtClean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 smtClean="0">
                <a:ea typeface="Tahoma"/>
                <a:cs typeface="Tahoma"/>
                <a:sym typeface="Tahoma"/>
              </a:rPr>
              <a:t>plasmático</a:t>
            </a:r>
            <a:endParaRPr lang="en-US" sz="1600" b="1" i="1" u="none" strike="noStrike" cap="none" baseline="0" dirty="0"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disminución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pérdida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sal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el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sudor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y </a:t>
            </a:r>
            <a:r>
              <a:rPr lang="en-US" sz="1600" b="1" i="1" u="none" strike="noStrike" cap="none" baseline="0" dirty="0" smtClean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	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orina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hasta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casi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nada.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(</a:t>
            </a:r>
            <a:r>
              <a:rPr lang="en-US" sz="1600" b="0" i="0" u="none" strike="noStrike" cap="none" baseline="0" dirty="0" err="1" smtClean="0">
                <a:ea typeface="Tahoma"/>
                <a:cs typeface="Tahoma"/>
                <a:sym typeface="Tahoma"/>
              </a:rPr>
              <a:t>secundario</a:t>
            </a:r>
            <a:r>
              <a:rPr lang="en-US" sz="1600" b="0" i="0" u="none" strike="noStrike" cap="none" baseline="0" dirty="0" smtClean="0">
                <a:ea typeface="Tahoma"/>
                <a:cs typeface="Tahoma"/>
                <a:sym typeface="Tahoma"/>
              </a:rPr>
              <a:t> al 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↑ de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aldosterona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Secuencia de adaptaciones al calor..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72008" y="1396818"/>
          <a:ext cx="8892480" cy="5429020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2250736"/>
                <a:gridCol w="6641744"/>
              </a:tblGrid>
              <a:tr h="28587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32425" algn="l"/>
                        </a:tabLst>
                      </a:pPr>
                      <a:endParaRPr lang="es-ES_tradnl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7175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/>
                        <a:t>Durante el período de tiempo de aclimatación, se observan una serie de adaptaciones del organismo al medio ambiente caluroso y húmedo.</a:t>
                      </a:r>
                      <a:endParaRPr lang="es-E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738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80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Primeros tres días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/>
                        <a:t>Es frecuente que inicialmente aparezca una gran congestión en cabeza y cara; la temperatura rectal y la frecuencia cardiaca están </a:t>
                      </a:r>
                      <a:r>
                        <a:rPr lang="es-ES" sz="1800" dirty="0" smtClean="0"/>
                        <a:t>elevadas. </a:t>
                      </a:r>
                      <a:endParaRPr lang="es-E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Tercer al sexto día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800" dirty="0"/>
                        <a:t>Aumento en el volumen plasmático.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800" dirty="0"/>
                        <a:t>Reducción en la frecuencia cardiaca.</a:t>
                      </a:r>
                      <a:endParaRPr lang="es-E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Del quinto al octavo día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800"/>
                        <a:t>Estabilización de la temperatura interna.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033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Entre el sexto 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décimo día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/>
                        <a:t>Adaptación individual a la temperatura elevada: la capacidad de trabajo se restablece, la frecuencia cardiaca y la temperatura se aproximan a las habituales. Aumento del volumen sistólico, estabilización del gasto cardíaco y del consumo de oxígeno. Aumenta la eliminación de calor por evaporación. Disminución de la temperatura </a:t>
                      </a:r>
                      <a:r>
                        <a:rPr lang="es-ES" sz="1800"/>
                        <a:t>de la piel y la rectal. Reducción de la concentración de cloruro de sodio en el sudor. 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71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/>
                        <a:t>Días 10-12</a:t>
                      </a:r>
                      <a:endParaRPr lang="es-ES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800" dirty="0"/>
                        <a:t>Se normaliza el consumo de glucógeno, y al décimo día, el contenido de glucógeno es el del nivel inicial.</a:t>
                      </a:r>
                      <a:endParaRPr lang="es-ES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Exposición al frío…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02" name="Picture 2" descr="http://img2.timeinc.net/ew/i/2013/HMP/Gallery/Froz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7"/>
            <a:ext cx="9144000" cy="5677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Shape 1469"/>
          <p:cNvSpPr txBox="1">
            <a:spLocks noGrp="1"/>
          </p:cNvSpPr>
          <p:nvPr>
            <p:ph type="title"/>
          </p:nvPr>
        </p:nvSpPr>
        <p:spPr>
          <a:xfrm>
            <a:off x="-1764704" y="0"/>
            <a:ext cx="9217024" cy="13319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25000"/>
              <a:buFont typeface="Tahoma"/>
              <a:buNone/>
            </a:pPr>
            <a:r>
              <a:rPr lang="en-US" sz="2400" b="1" i="0" u="none" strike="noStrike" cap="none" baseline="0" dirty="0">
                <a:solidFill>
                  <a:srgbClr val="92D050"/>
                </a:solidFill>
                <a:ea typeface="Tahoma"/>
                <a:cs typeface="Tahoma"/>
                <a:sym typeface="Tahoma"/>
              </a:rPr>
              <a:t>EXPOSICIÓN DEL CUERPO </a:t>
            </a:r>
            <a:r>
              <a:rPr lang="en-US" sz="2400" b="1" i="0" u="none" strike="noStrike" cap="none" baseline="0" dirty="0" smtClean="0">
                <a:solidFill>
                  <a:srgbClr val="92D050"/>
                </a:solidFill>
                <a:ea typeface="Tahoma"/>
                <a:cs typeface="Tahoma"/>
                <a:sym typeface="Tahoma"/>
              </a:rPr>
              <a:t>AL</a:t>
            </a:r>
            <a:r>
              <a:rPr lang="en-US" sz="2400" b="1" i="0" u="none" strike="noStrike" cap="none" baseline="0" dirty="0">
                <a:solidFill>
                  <a:srgbClr val="92D050"/>
                </a:solidFill>
                <a:ea typeface="Tahoma"/>
                <a:cs typeface="Tahoma"/>
                <a:sym typeface="Tahoma"/>
              </a:rPr>
              <a:t/>
            </a:r>
            <a:br>
              <a:rPr lang="en-US" sz="2400" b="1" i="0" u="none" strike="noStrike" cap="none" baseline="0" dirty="0">
                <a:solidFill>
                  <a:srgbClr val="92D050"/>
                </a:solidFill>
                <a:ea typeface="Tahoma"/>
                <a:cs typeface="Tahoma"/>
                <a:sym typeface="Tahoma"/>
              </a:rPr>
            </a:br>
            <a:r>
              <a:rPr lang="en-US" sz="2400" b="1" i="0" u="none" strike="noStrike" cap="none" baseline="0" dirty="0">
                <a:solidFill>
                  <a:srgbClr val="92D050"/>
                </a:solidFill>
                <a:ea typeface="Tahoma"/>
                <a:cs typeface="Tahoma"/>
                <a:sym typeface="Tahoma"/>
              </a:rPr>
              <a:t>FRÍO EXTREMO</a:t>
            </a:r>
          </a:p>
        </p:txBody>
      </p:sp>
      <p:sp>
        <p:nvSpPr>
          <p:cNvPr id="1470" name="Shape 1470"/>
          <p:cNvSpPr txBox="1">
            <a:spLocks noGrp="1"/>
          </p:cNvSpPr>
          <p:nvPr>
            <p:ph type="body" idx="1"/>
          </p:nvPr>
        </p:nvSpPr>
        <p:spPr>
          <a:xfrm>
            <a:off x="457200" y="1700808"/>
            <a:ext cx="8229600" cy="48968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Si no se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trata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inmediato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persona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expuesta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agua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helada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durante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20-30 min,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fallece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paro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cardíaco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o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fibrilación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ventricular.</a:t>
            </a:r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Tahoma"/>
              <a:buNone/>
            </a:pP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   (La temp corporal </a:t>
            </a:r>
            <a:r>
              <a:rPr lang="en-US" sz="1600" b="0" i="1" u="none" strike="noStrike" cap="none" baseline="0" dirty="0" err="1">
                <a:ea typeface="Tahoma"/>
                <a:cs typeface="Tahoma"/>
                <a:sym typeface="Tahoma"/>
              </a:rPr>
              <a:t>interna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 &lt; 25°C). </a:t>
            </a:r>
          </a:p>
          <a:p>
            <a:pPr algn="just"/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Una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vez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que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la temp corporal ha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descendido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&lt; 29.5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° 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C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desaparece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capacidad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del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hipotálamo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para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regular 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. </a:t>
            </a:r>
          </a:p>
          <a:p>
            <a:pPr algn="just"/>
            <a:endParaRPr sz="1600" dirty="0"/>
          </a:p>
          <a:p>
            <a:pPr marL="342900" marR="0" lvl="0" indent="-342900" algn="just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Tahoma"/>
              <a:buChar char="●"/>
            </a:pP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Cuando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la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temperatura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desciende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baseline="0" dirty="0" err="1">
                <a:ea typeface="Tahoma"/>
                <a:cs typeface="Tahoma"/>
                <a:sym typeface="Tahoma"/>
              </a:rPr>
              <a:t>por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 &lt; 34.5</a:t>
            </a:r>
            <a:r>
              <a:rPr lang="en-US" sz="1600" b="0" i="1" u="none" strike="noStrike" cap="none" baseline="0" dirty="0">
                <a:ea typeface="Tahoma"/>
                <a:cs typeface="Tahoma"/>
                <a:sym typeface="Tahoma"/>
              </a:rPr>
              <a:t>° </a:t>
            </a:r>
            <a:r>
              <a:rPr lang="en-US" sz="1600" b="0" i="0" u="none" strike="noStrike" cap="none" baseline="0" dirty="0">
                <a:ea typeface="Tahoma"/>
                <a:cs typeface="Tahoma"/>
                <a:sym typeface="Tahoma"/>
              </a:rPr>
              <a:t>C 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la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capacidad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de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regulación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</a:t>
            </a:r>
            <a:r>
              <a:rPr lang="en-US" sz="1600" b="1" i="1" u="none" strike="noStrike" cap="none" baseline="0" dirty="0" err="1">
                <a:ea typeface="Tahoma"/>
                <a:cs typeface="Tahoma"/>
                <a:sym typeface="Tahoma"/>
              </a:rPr>
              <a:t>disminuye</a:t>
            </a:r>
            <a:r>
              <a:rPr lang="en-US" sz="1600" b="1" i="1" u="none" strike="noStrike" cap="none" baseline="0" dirty="0">
                <a:ea typeface="Tahoma"/>
                <a:cs typeface="Tahoma"/>
                <a:sym typeface="Tahoma"/>
              </a:rPr>
              <a:t> mucho</a:t>
            </a:r>
          </a:p>
          <a:p>
            <a:pPr>
              <a:buNone/>
            </a:pPr>
            <a:endParaRPr sz="16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Producción y Pérdida de Calor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72816"/>
            <a:ext cx="6491064" cy="462560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s-GT" sz="1800" b="1" u="sng" dirty="0" smtClean="0"/>
              <a:t>Producción de Calor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El calor producido se genera </a:t>
            </a:r>
            <a:r>
              <a:rPr lang="es-GT" sz="1800" dirty="0" err="1" smtClean="0"/>
              <a:t>pralte</a:t>
            </a:r>
            <a:r>
              <a:rPr lang="es-GT" sz="1800" dirty="0" smtClean="0"/>
              <a:t>. en hígado, cerebro y corazón.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800" dirty="0" smtClean="0"/>
              <a:t>Factores determinantes  de la  producción de calor “Tasa Metabólica Corporal”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TMB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TM extra por actividad muscular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Tiroxina (y un poco por testosterona y GH)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SNS y adrenalina/</a:t>
            </a:r>
            <a:r>
              <a:rPr lang="es-GT" sz="1800" dirty="0" err="1" smtClean="0"/>
              <a:t>noradrenalina</a:t>
            </a:r>
            <a:endParaRPr lang="es-GT" sz="1800" dirty="0" smtClean="0"/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Mayor actividad química por aumento de Temperatura</a:t>
            </a:r>
          </a:p>
          <a:p>
            <a:pPr marL="461772" indent="-342900" algn="just">
              <a:buFont typeface="+mj-lt"/>
              <a:buAutoNum type="arabicPeriod"/>
            </a:pPr>
            <a:r>
              <a:rPr lang="es-GT" sz="1800" dirty="0" smtClean="0"/>
              <a:t>Efecto Termógeno de los alimentos </a:t>
            </a:r>
          </a:p>
          <a:p>
            <a:pPr marL="461772" indent="-342900" algn="just">
              <a:buNone/>
            </a:pPr>
            <a:endParaRPr lang="es-GT" sz="1800" dirty="0" smtClean="0"/>
          </a:p>
          <a:p>
            <a:pPr marL="461772" indent="-342900" algn="just">
              <a:buNone/>
            </a:pPr>
            <a:r>
              <a:rPr lang="es-GT" sz="1800" b="1" u="sng" dirty="0" smtClean="0"/>
              <a:t>Pérdida de Calor:</a:t>
            </a:r>
          </a:p>
          <a:p>
            <a:pPr marL="461772" indent="-342900" algn="just">
              <a:buNone/>
            </a:pPr>
            <a:r>
              <a:rPr lang="es-GT" sz="1800" dirty="0" smtClean="0"/>
              <a:t>-La velocidad de pérdida depende de 2 factores: </a:t>
            </a:r>
          </a:p>
          <a:p>
            <a:pPr marL="461772" indent="-342900" algn="just">
              <a:buNone/>
            </a:pPr>
            <a:r>
              <a:rPr lang="es-GT" sz="1800" dirty="0" smtClean="0"/>
              <a:t>1) Rapidez de transporte de calor de los órganos internos hacia la piel</a:t>
            </a:r>
          </a:p>
          <a:p>
            <a:pPr marL="461772" indent="-342900" algn="just">
              <a:buNone/>
            </a:pPr>
            <a:r>
              <a:rPr lang="es-GT" sz="1800" dirty="0" smtClean="0"/>
              <a:t>2)Rapidez con la que la piel cede el calor al entorno</a:t>
            </a:r>
          </a:p>
          <a:p>
            <a:pPr marL="461772" indent="-342900" algn="just">
              <a:buFont typeface="Wingdings" pitchFamily="2" charset="2"/>
              <a:buChar char="v"/>
            </a:pPr>
            <a:endParaRPr lang="es-ES" sz="1600" dirty="0"/>
          </a:p>
        </p:txBody>
      </p:sp>
      <p:pic>
        <p:nvPicPr>
          <p:cNvPr id="4" name="Picture 1" descr="C:\Users\Jonathan\Downloads\calor-13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636912"/>
            <a:ext cx="1844824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Consecuencias de la hipotermia…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1600" dirty="0" smtClean="0"/>
              <a:t>El corazón frío es muy irritable y exhibe aumento en la susceptibilidad para la </a:t>
            </a:r>
            <a:r>
              <a:rPr lang="es-ES" sz="1600" dirty="0" smtClean="0"/>
              <a:t>fibrilación </a:t>
            </a:r>
            <a:r>
              <a:rPr lang="pt-BR" sz="1600" dirty="0" smtClean="0"/>
              <a:t>auricular </a:t>
            </a:r>
            <a:r>
              <a:rPr lang="pt-BR" sz="1600" dirty="0" smtClean="0"/>
              <a:t>o ventricular. A temperaturas menores </a:t>
            </a:r>
            <a:r>
              <a:rPr lang="es-ES" sz="1600" dirty="0" smtClean="0"/>
              <a:t>de 25°C ocurre asistolia.</a:t>
            </a:r>
          </a:p>
          <a:p>
            <a:pPr>
              <a:buFont typeface="Wingdings" pitchFamily="2" charset="2"/>
              <a:buChar char="ü"/>
            </a:pPr>
            <a:endParaRPr lang="es-ES" sz="1600" dirty="0" smtClean="0"/>
          </a:p>
          <a:p>
            <a:pPr>
              <a:buFont typeface="Wingdings" pitchFamily="2" charset="2"/>
              <a:buChar char="ü"/>
            </a:pPr>
            <a:r>
              <a:rPr lang="es-ES" sz="1600" dirty="0" smtClean="0"/>
              <a:t>La </a:t>
            </a:r>
            <a:r>
              <a:rPr lang="es-ES" sz="1600" dirty="0" err="1" smtClean="0"/>
              <a:t>hipoventilación</a:t>
            </a:r>
            <a:r>
              <a:rPr lang="es-ES" sz="1600" dirty="0" smtClean="0"/>
              <a:t>, la supresión del reflejo de la tos y del reflejo </a:t>
            </a:r>
            <a:r>
              <a:rPr lang="es-ES" sz="1600" dirty="0" err="1" smtClean="0"/>
              <a:t>mucociliar</a:t>
            </a:r>
            <a:r>
              <a:rPr lang="es-ES" sz="1600" dirty="0" smtClean="0"/>
              <a:t> predisponen </a:t>
            </a:r>
            <a:r>
              <a:rPr lang="es-ES" sz="1600" dirty="0" smtClean="0"/>
              <a:t>al desarrollo </a:t>
            </a:r>
            <a:r>
              <a:rPr lang="es-ES" sz="1600" dirty="0" smtClean="0"/>
              <a:t>de </a:t>
            </a:r>
            <a:r>
              <a:rPr lang="es-ES" sz="1600" dirty="0" err="1" smtClean="0"/>
              <a:t>atelectasias</a:t>
            </a:r>
            <a:r>
              <a:rPr lang="es-ES" sz="1600" dirty="0" smtClean="0"/>
              <a:t> y neumonía. Junto con la desviación a la izquierda de la curva </a:t>
            </a:r>
            <a:r>
              <a:rPr lang="es-ES" sz="1600" dirty="0" smtClean="0"/>
              <a:t>de disociación </a:t>
            </a:r>
            <a:r>
              <a:rPr lang="es-ES" sz="1600" dirty="0" smtClean="0"/>
              <a:t>de la hemoglobina, son los factores predisponentes de </a:t>
            </a:r>
            <a:r>
              <a:rPr lang="es-ES" sz="1600" dirty="0" err="1" smtClean="0"/>
              <a:t>hipoxemia</a:t>
            </a:r>
            <a:r>
              <a:rPr lang="es-ES" sz="1600" dirty="0" smtClean="0"/>
              <a:t>, hipoperfusión </a:t>
            </a:r>
            <a:r>
              <a:rPr lang="es-ES" sz="1600" dirty="0" smtClean="0"/>
              <a:t>e hipoxia </a:t>
            </a:r>
            <a:r>
              <a:rPr lang="es-ES" sz="1600" dirty="0" smtClean="0"/>
              <a:t>tisular.</a:t>
            </a:r>
          </a:p>
          <a:p>
            <a:pPr>
              <a:buFont typeface="Wingdings" pitchFamily="2" charset="2"/>
              <a:buChar char="ü"/>
            </a:pPr>
            <a:endParaRPr lang="es-ES" sz="1600" dirty="0" smtClean="0"/>
          </a:p>
          <a:p>
            <a:pPr>
              <a:buFont typeface="Wingdings" pitchFamily="2" charset="2"/>
              <a:buChar char="ü"/>
            </a:pPr>
            <a:r>
              <a:rPr lang="es-ES" sz="1600" dirty="0" smtClean="0"/>
              <a:t>El </a:t>
            </a:r>
            <a:r>
              <a:rPr lang="es-ES" sz="1600" dirty="0" smtClean="0"/>
              <a:t>temblor desaparece a menos de 35°C, con disminución en la tasa de metabolismo basal.</a:t>
            </a:r>
          </a:p>
          <a:p>
            <a:pPr>
              <a:buFont typeface="Wingdings" pitchFamily="2" charset="2"/>
              <a:buChar char="ü"/>
            </a:pPr>
            <a:endParaRPr lang="es-E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s-ES" dirty="0" smtClean="0"/>
              <a:t>Por cada grado centígrado que disminuye la temperatura, el consumo de oxígeno baja en 5%-15%. </a:t>
            </a:r>
          </a:p>
          <a:p>
            <a:pPr>
              <a:buFont typeface="Wingdings" pitchFamily="2" charset="2"/>
              <a:buChar char="ü"/>
            </a:pPr>
            <a:endParaRPr lang="es-ES" dirty="0" smtClean="0"/>
          </a:p>
          <a:p>
            <a:pPr>
              <a:buFont typeface="Wingdings" pitchFamily="2" charset="2"/>
              <a:buChar char="ü"/>
            </a:pPr>
            <a:r>
              <a:rPr lang="es-ES" dirty="0" smtClean="0"/>
              <a:t>Hay preservación del equilibrio ácido-base en las hipotermias leves y moderadas, pero en la hipotermia severa el metabolismo se convierte en anaerobio, con acumulación intracelular de lactato y acidosis metabólica </a:t>
            </a:r>
          </a:p>
          <a:p>
            <a:pPr>
              <a:buFont typeface="Wingdings" pitchFamily="2" charset="2"/>
              <a:buChar char="ü"/>
            </a:pPr>
            <a:endParaRPr lang="es-ES" dirty="0" smtClean="0"/>
          </a:p>
          <a:p>
            <a:pPr>
              <a:buFont typeface="Wingdings" pitchFamily="2" charset="2"/>
              <a:buChar char="ü"/>
            </a:pPr>
            <a:r>
              <a:rPr lang="es-ES" dirty="0" smtClean="0"/>
              <a:t>La función gastrointestinal también se afecta. En pacientes con hipotermia moderada y severa, se presenta íleo adinámico y disminución del metabolismo hepático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 fontScale="975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Consecuencias de la hipotermia…</a:t>
            </a:r>
            <a:endParaRPr kumimoji="0" lang="es-E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0114" name="Picture 2" descr="http://i.livescience.com/images/i/000/055/672/i02/puppies-130810.jpg?13761378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4788023" cy="2708920"/>
          </a:xfrm>
          <a:prstGeom prst="rect">
            <a:avLst/>
          </a:prstGeom>
          <a:noFill/>
        </p:spPr>
      </p:pic>
      <p:pic>
        <p:nvPicPr>
          <p:cNvPr id="90116" name="Picture 4" descr="http://www.lolasplace.co.uk/userFiles/headerImages/Mom-Dog-With-Pupp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8023" cy="3104964"/>
          </a:xfrm>
          <a:prstGeom prst="rect">
            <a:avLst/>
          </a:prstGeom>
          <a:noFill/>
        </p:spPr>
      </p:pic>
      <p:pic>
        <p:nvPicPr>
          <p:cNvPr id="90118" name="Picture 6" descr="http://www.thepetcollective.tv/wp-content/uploads/2013/07/cutest-puppy-on-earth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4355976" cy="2708177"/>
          </a:xfrm>
          <a:prstGeom prst="rect">
            <a:avLst/>
          </a:prstGeom>
          <a:noFill/>
        </p:spPr>
      </p:pic>
      <p:pic>
        <p:nvPicPr>
          <p:cNvPr id="90120" name="Picture 8" descr="http://treehousepuppies.com/wp-content/uploads/2014/03/Beagle-pupp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5" y="4221088"/>
            <a:ext cx="4355976" cy="2636912"/>
          </a:xfrm>
          <a:prstGeom prst="rect">
            <a:avLst/>
          </a:prstGeom>
          <a:noFill/>
        </p:spPr>
      </p:pic>
      <p:pic>
        <p:nvPicPr>
          <p:cNvPr id="90124" name="Picture 12" descr="http://4.bp.blogspot.com/-DjDIn8KcwNA/UQctpWitPOI/AAAAAAAAn90/yig2kKf0kSI/s640/via%2Bnaoki%2Bmorikawa.jpg"/>
          <p:cNvPicPr>
            <a:picLocks noChangeAspect="1" noChangeArrowheads="1"/>
          </p:cNvPicPr>
          <p:nvPr/>
        </p:nvPicPr>
        <p:blipFill>
          <a:blip r:embed="rId6" cstate="print"/>
          <a:srcRect b="24000"/>
          <a:stretch>
            <a:fillRect/>
          </a:stretch>
        </p:blipFill>
        <p:spPr bwMode="auto">
          <a:xfrm>
            <a:off x="0" y="2636912"/>
            <a:ext cx="3203848" cy="1800200"/>
          </a:xfrm>
          <a:prstGeom prst="rect">
            <a:avLst/>
          </a:prstGeom>
          <a:noFill/>
        </p:spPr>
      </p:pic>
      <p:pic>
        <p:nvPicPr>
          <p:cNvPr id="90126" name="Picture 14" descr="http://img.desmotivaciones.es/201204/Lola_by_contains_mild_peril.jpg"/>
          <p:cNvPicPr>
            <a:picLocks noChangeAspect="1" noChangeArrowheads="1"/>
          </p:cNvPicPr>
          <p:nvPr/>
        </p:nvPicPr>
        <p:blipFill>
          <a:blip r:embed="rId7" cstate="print"/>
          <a:srcRect l="9304" t="4523" r="15097" b="21056"/>
          <a:stretch>
            <a:fillRect/>
          </a:stretch>
        </p:blipFill>
        <p:spPr bwMode="auto">
          <a:xfrm>
            <a:off x="5940152" y="2564904"/>
            <a:ext cx="3203848" cy="1944216"/>
          </a:xfrm>
          <a:prstGeom prst="rect">
            <a:avLst/>
          </a:prstGeom>
          <a:noFill/>
        </p:spPr>
      </p:pic>
      <p:pic>
        <p:nvPicPr>
          <p:cNvPr id="90122" name="Picture 10" descr="http://www.nombresparamascotas.com/wp-content/uploads/2011/07/shar-pei-puppy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7797" y="2420888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chevy anuncio perrito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sz="2800" i="1" dirty="0" smtClean="0"/>
              <a:t>“Si los perros no van al cielo… Cuando yo muera, quiero ir a donde ellos van…….”    </a:t>
            </a:r>
            <a:r>
              <a:rPr lang="es-GT" sz="2800" i="1" dirty="0" err="1" smtClean="0"/>
              <a:t>Will</a:t>
            </a:r>
            <a:r>
              <a:rPr lang="es-GT" sz="2800" i="1" dirty="0" smtClean="0"/>
              <a:t> Rogers</a:t>
            </a:r>
            <a:endParaRPr lang="es-ES" sz="2800" i="1" dirty="0"/>
          </a:p>
        </p:txBody>
      </p:sp>
      <p:pic>
        <p:nvPicPr>
          <p:cNvPr id="19460" name="Picture 4" descr="https://scontent-a-iad.xx.fbcdn.net/hphotos-ash3/t31.0-8/p180x540/773742_10151188469475588_69668654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427984" cy="4680520"/>
          </a:xfrm>
          <a:prstGeom prst="rect">
            <a:avLst/>
          </a:prstGeom>
          <a:noFill/>
        </p:spPr>
      </p:pic>
      <p:pic>
        <p:nvPicPr>
          <p:cNvPr id="19464" name="Picture 8" descr="https://scontent-b-iad.xx.fbcdn.net/hphotos-prn1/t1.0-9/62537_10151255538935588_1329511559_n.jpg"/>
          <p:cNvPicPr>
            <a:picLocks noChangeAspect="1" noChangeArrowheads="1"/>
          </p:cNvPicPr>
          <p:nvPr/>
        </p:nvPicPr>
        <p:blipFill>
          <a:blip r:embed="rId3" cstate="print"/>
          <a:srcRect l="8662" r="11801" b="22301"/>
          <a:stretch>
            <a:fillRect/>
          </a:stretch>
        </p:blipFill>
        <p:spPr bwMode="auto">
          <a:xfrm>
            <a:off x="4328222" y="1412776"/>
            <a:ext cx="4815778" cy="4680520"/>
          </a:xfrm>
          <a:prstGeom prst="rect">
            <a:avLst/>
          </a:prstGeom>
          <a:noFill/>
        </p:spPr>
      </p:pic>
      <p:pic>
        <p:nvPicPr>
          <p:cNvPr id="19462" name="Picture 6" descr="https://scontent-b-iad.xx.fbcdn.net/hphotos-prn1/t31.0-8/p180x540/287545_10151015707080588_2112419067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772816"/>
            <a:ext cx="547260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  <p:pic>
        <p:nvPicPr>
          <p:cNvPr id="18434" name="Picture 2" descr="http://www.loquepiensalagente.com.ve/piensa/admin/js/multimedia/real-madrid-logo-2013-wallpaper-hd-sports-images-real-madrid-hd-wallpaper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8992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252728"/>
          </a:xfrm>
        </p:spPr>
        <p:txBody>
          <a:bodyPr>
            <a:normAutofit/>
          </a:bodyPr>
          <a:lstStyle/>
          <a:p>
            <a:r>
              <a:rPr lang="es-GT" sz="4400" dirty="0" smtClean="0">
                <a:latin typeface="Monotype Corsiva" pitchFamily="66" charset="0"/>
              </a:rPr>
              <a:t>Gracias…                                       =)</a:t>
            </a:r>
            <a:endParaRPr lang="es-ES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Sistema Aislante del organismo y </a:t>
            </a:r>
            <a:br>
              <a:rPr lang="es-GT" sz="2800" dirty="0" smtClean="0"/>
            </a:br>
            <a:r>
              <a:rPr lang="es-GT" sz="2800" dirty="0" smtClean="0"/>
              <a:t>Regulación del flujo sanguíneo para transferir calor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508104" y="1775191"/>
            <a:ext cx="3178696" cy="462560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 conductancia al calor  es 8 veces mayor desde una vasoconstricción plena (flujo casi nulo) hasta una dilatación total.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Piel: </a:t>
            </a:r>
            <a:r>
              <a:rPr lang="es-GT" sz="1600" i="1" dirty="0" smtClean="0"/>
              <a:t>“sistema radiador de calor” gracias al flujo sanguíneo se transfiere calor  desde el interior hacia la piel.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La vasoconstricción depende únicamente del SNS</a:t>
            </a:r>
            <a:endParaRPr lang="es-ES" sz="1600" dirty="0"/>
          </a:p>
        </p:txBody>
      </p:sp>
      <p:pic>
        <p:nvPicPr>
          <p:cNvPr id="29698" name="Picture 2" descr="http://2.bp.blogspot.com/-XGl3Ap60PKk/UJVjDt9PMRI/AAAAAAAAA68/vK8oNnn_6Co/s1600/esquema+pi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608512" cy="4476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62" name="Picture 2" descr="http://2.bp.blogspot.com/-qYEG76iOZtw/T9Cn0TiaXaI/AAAAAAAADt0/DEa5I4WwvD4/s160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0074" cy="612068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Termorregulación…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sz="2800" i="1" dirty="0" smtClean="0"/>
              <a:t>Aspectos Físicos acerca de la pérdida de calor desde la piel</a:t>
            </a:r>
            <a:endParaRPr lang="es-ES" sz="2800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Radiación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Conducción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Convección</a:t>
            </a:r>
          </a:p>
          <a:p>
            <a:pPr algn="just">
              <a:buFont typeface="Wingdings" pitchFamily="2" charset="2"/>
              <a:buChar char="v"/>
            </a:pPr>
            <a:r>
              <a:rPr lang="es-GT" sz="1600" dirty="0" smtClean="0"/>
              <a:t>Evaporación</a:t>
            </a:r>
          </a:p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endParaRPr lang="es-ES" sz="1600" dirty="0"/>
          </a:p>
        </p:txBody>
      </p:sp>
      <p:pic>
        <p:nvPicPr>
          <p:cNvPr id="4" name="Shape 1271"/>
          <p:cNvPicPr preferRelativeResize="0"/>
          <p:nvPr/>
        </p:nvPicPr>
        <p:blipFill rotWithShape="1">
          <a:blip r:embed="rId2" cstate="print"/>
          <a:srcRect/>
          <a:stretch/>
        </p:blipFill>
        <p:spPr>
          <a:xfrm>
            <a:off x="0" y="1484785"/>
            <a:ext cx="9144000" cy="53732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23528" y="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2800" b="1" i="1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Aspectos Físicos acerca de la pérdida de calor desde la piel</a:t>
            </a:r>
            <a:endParaRPr kumimoji="0" lang="es-ES" sz="2800" b="1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5839</TotalTime>
  <Words>2388</Words>
  <Application>Microsoft Office PowerPoint</Application>
  <PresentationFormat>Presentación en pantalla (4:3)</PresentationFormat>
  <Paragraphs>225</Paragraphs>
  <Slides>45</Slides>
  <Notes>16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6" baseType="lpstr">
      <vt:lpstr>Módulo</vt:lpstr>
      <vt:lpstr>Regulación de la temperatura corporal y fiebre</vt:lpstr>
      <vt:lpstr>Temperatura Normal del Organismo</vt:lpstr>
      <vt:lpstr>Diapositiva 3</vt:lpstr>
      <vt:lpstr>Producción y Pérdida de Calor</vt:lpstr>
      <vt:lpstr>Sistema Aislante del organismo y  Regulación del flujo sanguíneo para transferir calor</vt:lpstr>
      <vt:lpstr>Diapositiva 6</vt:lpstr>
      <vt:lpstr>Termorregulación…</vt:lpstr>
      <vt:lpstr>Aspectos Físicos acerca de la pérdida de calor desde la piel</vt:lpstr>
      <vt:lpstr>Diapositiva 9</vt:lpstr>
      <vt:lpstr>Diapositiva 10</vt:lpstr>
      <vt:lpstr>Regulación de la producción de sudor, SNA</vt:lpstr>
      <vt:lpstr>Diapositiva 12</vt:lpstr>
      <vt:lpstr>Diapositiva 13</vt:lpstr>
      <vt:lpstr>Regulación de la Temperatura Corporal: Hipotálamo</vt:lpstr>
      <vt:lpstr>Regiones Hipotalámicas Termorreguladoras</vt:lpstr>
      <vt:lpstr>RESPUESTA DEL HIPOTÁLAMO PARA LA TERMORREGULACIÓN…</vt:lpstr>
      <vt:lpstr>Termogenia y Tiritona</vt:lpstr>
      <vt:lpstr>Termogenia Química Simpática</vt:lpstr>
      <vt:lpstr>Termogenia y Tiroxina </vt:lpstr>
      <vt:lpstr>“Punto de ajuste” para control de la temperatura…</vt:lpstr>
      <vt:lpstr>Alteraciones de la termorregulación…</vt:lpstr>
      <vt:lpstr>Diapositiva 22</vt:lpstr>
      <vt:lpstr>Fiebre…</vt:lpstr>
      <vt:lpstr>Fiebre…</vt:lpstr>
      <vt:lpstr>Fiebre…</vt:lpstr>
      <vt:lpstr>Fiebre…</vt:lpstr>
      <vt:lpstr>Diapositiva 27</vt:lpstr>
      <vt:lpstr>Características de las enfermedades febriles</vt:lpstr>
      <vt:lpstr>Diapositiva 29</vt:lpstr>
      <vt:lpstr>Diapositiva 30</vt:lpstr>
      <vt:lpstr>Diapositiva 31</vt:lpstr>
      <vt:lpstr>GOLPE DE CALOR  (insolación)</vt:lpstr>
      <vt:lpstr>Una escena de terror…</vt:lpstr>
      <vt:lpstr>Golpe de Calor…</vt:lpstr>
      <vt:lpstr>Golpe de Calor…</vt:lpstr>
      <vt:lpstr>Aclimatación al calor</vt:lpstr>
      <vt:lpstr>Secuencia de adaptaciones al calor..</vt:lpstr>
      <vt:lpstr>Exposición al frío…</vt:lpstr>
      <vt:lpstr>EXPOSICIÓN DEL CUERPO AL FRÍO EXTREMO</vt:lpstr>
      <vt:lpstr>Consecuencias de la hipotermia…</vt:lpstr>
      <vt:lpstr>Diapositiva 41</vt:lpstr>
      <vt:lpstr>Diapositiva 42</vt:lpstr>
      <vt:lpstr>Diapositiva 43</vt:lpstr>
      <vt:lpstr>“Si los perros no van al cielo… Cuando yo muera, quiero ir a donde ellos van…….”    Will Rogers</vt:lpstr>
      <vt:lpstr>Gracias…                                       =)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Regulación de la temperatura corporal y fiebre</dc:title>
  <dc:creator>Johnnathan</dc:creator>
  <cp:lastModifiedBy>Johnnathan</cp:lastModifiedBy>
  <cp:revision>11</cp:revision>
  <dcterms:created xsi:type="dcterms:W3CDTF">2014-04-21T00:25:01Z</dcterms:created>
  <dcterms:modified xsi:type="dcterms:W3CDTF">2014-04-25T12:13:33Z</dcterms:modified>
</cp:coreProperties>
</file>